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gif" ContentType="image/gif"/>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abstract.xml" ContentType="application/vnd.openxmlformats-officedocument.presentationml.slide+xml"/>
  <Override PartName="/ppt/notesSlides/notesSlideabstract.xml" ContentType="application/vnd.openxmlformats-officedocument.presentationml.notesSlide+xml"/>
  <Override PartName="/ppt/slides/slidecover.xml" ContentType="application/vnd.openxmlformats-officedocument.presentationml.slide+xml"/>
  <Override PartName="/ppt/notesSlides/notesSlidecover.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1000" r:id="rIdCover"/>
    <p:sldId id="1001" r:id="rIdAbstract"/>
    <p:sldId id="256" r:id="rId90"/>
    <p:sldId id="257" r:id="rId91"/>
    <p:sldId id="258" r:id="rId92"/>
    <p:sldId id="259" r:id="rId93"/>
    <p:sldId id="260" r:id="rId94"/>
    <p:sldId id="261"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498" y="12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0" Type="http://schemas.openxmlformats.org/officeDocument/2006/relationships/slide" Target="slides/slide1.xml"/><Relationship Id="rId91" Type="http://schemas.openxmlformats.org/officeDocument/2006/relationships/slide" Target="slides/slide2.xml"/><Relationship Id="rId92" Type="http://schemas.openxmlformats.org/officeDocument/2006/relationships/slide" Target="slides/slide3.xml"/><Relationship Id="rId93" Type="http://schemas.openxmlformats.org/officeDocument/2006/relationships/slide" Target="slides/slide4.xml"/><Relationship Id="rId94" Type="http://schemas.openxmlformats.org/officeDocument/2006/relationships/slide" Target="slides/slide5.xml"/><Relationship Id="rId95" Type="http://schemas.openxmlformats.org/officeDocument/2006/relationships/slide" Target="slides/slide6.xml"/><Relationship Id="rIdAbstract" Type="http://schemas.openxmlformats.org/officeDocument/2006/relationships/slide" Target="slides/slideabstract.xml"/><Relationship Id="rIdCover" Type="http://schemas.openxmlformats.org/officeDocument/2006/relationships/slide" Target="slides/slidecover.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D88E22-B339-4D1F-9AA1-A55FBF89BA4D}" type="datetimeFigureOut">
              <a:rPr lang="en-GB" smtClean="0"/>
              <a:pPr/>
              <a:t>09/12/2014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34A19-1034-4F07-BCD4-05E5E1DABBF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abstract.xml.rels><?xml version="1.0" encoding="UTF-8" standalone="yes"?>
<Relationships xmlns="http://schemas.openxmlformats.org/package/2006/relationships"><Relationship Id="rId2" Type="http://schemas.openxmlformats.org/officeDocument/2006/relationships/slide" Target="../slides/slideabstract.xml"/><Relationship Id="rId1" Type="http://schemas.openxmlformats.org/officeDocument/2006/relationships/notesMaster" Target="../notesMasters/notesMaster1.xml"/></Relationships>

</file>

<file path=ppt/notesSlides/_rels/notesSlidecover.xml.rels><?xml version="1.0" encoding="UTF-8" standalone="yes"?>
<Relationships xmlns="http://schemas.openxmlformats.org/package/2006/relationships"><Relationship Id="rId2" Type="http://schemas.openxmlformats.org/officeDocument/2006/relationships/slide" Target="../slides/slidecover.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Schematic drawing of the corrugated waveguide. [Zhang, L., He, W., Clarke, J., Ronald, K., Phelps, A. D. R., Cross, A. and  (2019). J. Synchrotron Rad. 26, 11-17.   10.1107/S1600577518014297]</a:t>
            </a:r>
            <a:endParaRPr lang="en-GB" dirty="0"/>
          </a:p>
        </p:txBody>
      </p:sp>
      <p:sp>
        <p:nvSpPr>
          <p:cNvPr id="4" name="Slide Number Placeholder 3"/>
          <p:cNvSpPr>
            <a:spLocks noGrp="1"/>
          </p:cNvSpPr>
          <p:nvPr>
            <p:ph type="sldNum" sz="quarter" idx="10"/>
          </p:nvPr>
        </p:nvSpPr>
        <p:spPr/>
        <p:txBody>
          <a:bodyPr/>
          <a:lstStyle/>
          <a:p>
            <a:fld id="{9FD34A19-1034-4F07-BCD4-05E5E1DABBFE}"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Contour plot of the electric field patterns of the (a) HE11 and (b) HE12 modes. [Zhang, L., He, W., Clarke, J., Ronald, K., Phelps, A. D. R., Cross, A. and  (2019). J. Synchrotron Rad. 26, 11-17.   10.1107/S1600577518014297]</a:t>
            </a:r>
            <a:endParaRPr lang="en-GB" dirty="0"/>
          </a:p>
        </p:txBody>
      </p:sp>
      <p:sp>
        <p:nvSpPr>
          <p:cNvPr id="4" name="Slide Number Placeholder 3"/>
          <p:cNvSpPr>
            <a:spLocks noGrp="1"/>
          </p:cNvSpPr>
          <p:nvPr>
            <p:ph type="sldNum" sz="quarter" idx="10"/>
          </p:nvPr>
        </p:nvSpPr>
        <p:spPr/>
        <p:txBody>
          <a:bodyPr/>
          <a:lstStyle/>
          <a:p>
            <a:fld id="{9FD34A19-1034-4F07-BCD4-05E5E1DABBFE}" type="slidenum">
              <a:rPr lang="en-GB" smtClean="0"/>
              <a:pPr/>
              <a:t>1</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Electric field patterns of the (a) HE11 and (b) HE12 modes. [Zhang, L., He, W., Clarke, J., Ronald, K., Phelps, A. D. R., Cross, A. and  (2019). J. Synchrotron Rad. 26, 11-17.   10.1107/S1600577518014297]</a:t>
            </a:r>
            <a:endParaRPr lang="en-GB" dirty="0"/>
          </a:p>
        </p:txBody>
      </p:sp>
      <p:sp>
        <p:nvSpPr>
          <p:cNvPr id="4" name="Slide Number Placeholder 3"/>
          <p:cNvSpPr>
            <a:spLocks noGrp="1"/>
          </p:cNvSpPr>
          <p:nvPr>
            <p:ph type="sldNum" sz="quarter" idx="10"/>
          </p:nvPr>
        </p:nvSpPr>
        <p:spPr/>
        <p:txBody>
          <a:bodyPr/>
          <a:lstStyle/>
          <a:p>
            <a:fld id="{9FD34A19-1034-4F07-BCD4-05E5E1DABBFE}" type="slidenum">
              <a:rPr lang="en-GB" smtClean="0"/>
              <a:pPr/>
              <a:t>1</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Simulation results of different corrugation periods: (a) HE11 mode and (b) HE12 mode. [Zhang, L., He, W., Clarke, J., Ronald, K., Phelps, A. D. R., Cross, A. and  (2019). J. Synchrotron Rad. 26, 11-17.   10.1107/S1600577518014297]</a:t>
            </a:r>
            <a:endParaRPr lang="en-GB" dirty="0"/>
          </a:p>
        </p:txBody>
      </p:sp>
      <p:sp>
        <p:nvSpPr>
          <p:cNvPr id="4" name="Slide Number Placeholder 3"/>
          <p:cNvSpPr>
            <a:spLocks noGrp="1"/>
          </p:cNvSpPr>
          <p:nvPr>
            <p:ph type="sldNum" sz="quarter" idx="10"/>
          </p:nvPr>
        </p:nvSpPr>
        <p:spPr/>
        <p:txBody>
          <a:bodyPr/>
          <a:lstStyle/>
          <a:p>
            <a:fld id="{9FD34A19-1034-4F07-BCD4-05E5E1DABBFE}" type="slidenum">
              <a:rPr lang="en-GB" smtClean="0"/>
              <a:pPr/>
              <a:t>1</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Simulation results of different waveguide radii: (a) HE11 mode and (b) HE12 mode. [Zhang, L., He, W., Clarke, J., Ronald, K., Phelps, A. D. R., Cross, A. and  (2019). J. Synchrotron Rad. 26, 11-17.   10.1107/S1600577518014297]</a:t>
            </a:r>
            <a:endParaRPr lang="en-GB" dirty="0"/>
          </a:p>
        </p:txBody>
      </p:sp>
      <p:sp>
        <p:nvSpPr>
          <p:cNvPr id="4" name="Slide Number Placeholder 3"/>
          <p:cNvSpPr>
            <a:spLocks noGrp="1"/>
          </p:cNvSpPr>
          <p:nvPr>
            <p:ph type="sldNum" sz="quarter" idx="10"/>
          </p:nvPr>
        </p:nvSpPr>
        <p:spPr/>
        <p:txBody>
          <a:bodyPr/>
          <a:lstStyle/>
          <a:p>
            <a:fld id="{9FD34A19-1034-4F07-BCD4-05E5E1DABBFE}" type="slidenum">
              <a:rPr lang="en-GB" smtClean="0"/>
              <a:pPr/>
              <a:t>1</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Simulation results of different slot lengths. [Zhang, L., He, W., Clarke, J., Ronald, K., Phelps, A. D. R., Cross, A. and  (2019). J. Synchrotron Rad. 26, 11-17.   10.1107/S1600577518014297]</a:t>
            </a:r>
            <a:endParaRPr lang="en-GB" dirty="0"/>
          </a:p>
        </p:txBody>
      </p:sp>
      <p:sp>
        <p:nvSpPr>
          <p:cNvPr id="4" name="Slide Number Placeholder 3"/>
          <p:cNvSpPr>
            <a:spLocks noGrp="1"/>
          </p:cNvSpPr>
          <p:nvPr>
            <p:ph type="sldNum" sz="quarter" idx="10"/>
          </p:nvPr>
        </p:nvSpPr>
        <p:spPr/>
        <p:txBody>
          <a:bodyPr/>
          <a:lstStyle/>
          <a:p>
            <a:fld id="{9FD34A19-1034-4F07-BCD4-05E5E1DABBFE}" type="slidenum">
              <a:rPr lang="en-GB" smtClean="0"/>
              <a:pPr/>
              <a:t>1</a:t>
            </a:fld>
            <a:endParaRPr lang="en-GB"/>
          </a:p>
        </p:txBody>
      </p:sp>
    </p:spTree>
  </p:cSld>
  <p:clrMapOvr>
    <a:masterClrMapping/>
  </p:clrMapOvr>
</p:notes>
</file>

<file path=ppt/notesSlides/notesSlideabstract.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Microwave undulators have great potential to be used in short-wavelength free-electron lasers. In this paper, the properties of a corrugated waveguide and its performance as an undulator cavity for a UK X-ray free-electron laser were systematically studied. The equations presented in this paper allow a fast estimation of the dimensions of the corrugated waveguide. An undulator cavity operating at 36 GHz designed for the HE11 and HE12 modes was investigated and the performance of both modes compared.</a:t>
            </a:r>
            <a:endParaRPr lang="en-GB" dirty="0"/>
          </a:p>
        </p:txBody>
      </p:sp>
      <p:sp>
        <p:nvSpPr>
          <p:cNvPr id="4" name="Slide Number Placeholder 3"/>
          <p:cNvSpPr>
            <a:spLocks noGrp="1"/>
          </p:cNvSpPr>
          <p:nvPr>
            <p:ph type="sldNum" sz="quarter" idx="10"/>
          </p:nvPr>
        </p:nvSpPr>
        <p:spPr/>
        <p:txBody>
          <a:bodyPr/>
          <a:lstStyle/>
          <a:p>
            <a:fld id="{9FD34A19-1034-4F07-BCD4-05E5E1DABBFE}" type="slidenum">
              <a:rPr lang="en-GB" smtClean="0"/>
              <a:pPr/>
              <a:t>1</a:t>
            </a:fld>
            <a:endParaRPr lang="en-GB"/>
          </a:p>
        </p:txBody>
      </p:sp>
    </p:spTree>
  </p:cSld>
  <p:clrMapOvr>
    <a:masterClrMapping/>
  </p:clrMapOvr>
</p:notes>
</file>

<file path=ppt/notesSlides/notesSlidecover.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microwave undulator operating at 36 GHz has been designed for a UK X-ray free-electron laser. The equivalent magnetic field is 1.27 T when driven by 50 MW of input power.</a:t>
            </a:r>
            <a:endParaRPr lang="en-GB" dirty="0"/>
          </a:p>
        </p:txBody>
      </p:sp>
      <p:sp>
        <p:nvSpPr>
          <p:cNvPr id="4" name="Slide Number Placeholder 3"/>
          <p:cNvSpPr>
            <a:spLocks noGrp="1"/>
          </p:cNvSpPr>
          <p:nvPr>
            <p:ph type="sldNum" sz="quarter" idx="10"/>
          </p:nvPr>
        </p:nvSpPr>
        <p:spPr/>
        <p:txBody>
          <a:bodyPr/>
          <a:lstStyle/>
          <a:p>
            <a:fld id="{9FD34A19-1034-4F07-BCD4-05E5E1DABBFE}"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17F767C-1609-4890-943F-06C1AAE54CED}" type="datetimeFigureOut">
              <a:rPr lang="en-GB" smtClean="0"/>
              <a:pPr/>
              <a:t>09/12/2014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64A4F9-9CFA-4165-B04F-80B53FA76C5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7F767C-1609-4890-943F-06C1AAE54CED}" type="datetimeFigureOut">
              <a:rPr lang="en-GB" smtClean="0"/>
              <a:pPr/>
              <a:t>09/12/2014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64A4F9-9CFA-4165-B04F-80B53FA76C5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7F767C-1609-4890-943F-06C1AAE54CED}" type="datetimeFigureOut">
              <a:rPr lang="en-GB" smtClean="0"/>
              <a:pPr/>
              <a:t>09/12/2014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64A4F9-9CFA-4165-B04F-80B53FA76C5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7F767C-1609-4890-943F-06C1AAE54CED}" type="datetimeFigureOut">
              <a:rPr lang="en-GB" smtClean="0"/>
              <a:pPr/>
              <a:t>09/12/2014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64A4F9-9CFA-4165-B04F-80B53FA76C5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7F767C-1609-4890-943F-06C1AAE54CED}" type="datetimeFigureOut">
              <a:rPr lang="en-GB" smtClean="0"/>
              <a:pPr/>
              <a:t>09/12/2014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64A4F9-9CFA-4165-B04F-80B53FA76C5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17F767C-1609-4890-943F-06C1AAE54CED}" type="datetimeFigureOut">
              <a:rPr lang="en-GB" smtClean="0"/>
              <a:pPr/>
              <a:t>09/12/2014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64A4F9-9CFA-4165-B04F-80B53FA76C5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17F767C-1609-4890-943F-06C1AAE54CED}" type="datetimeFigureOut">
              <a:rPr lang="en-GB" smtClean="0"/>
              <a:pPr/>
              <a:t>09/12/2014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64A4F9-9CFA-4165-B04F-80B53FA76C5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17F767C-1609-4890-943F-06C1AAE54CED}" type="datetimeFigureOut">
              <a:rPr lang="en-GB" smtClean="0"/>
              <a:pPr/>
              <a:t>09/12/2014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64A4F9-9CFA-4165-B04F-80B53FA76C5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7F767C-1609-4890-943F-06C1AAE54CED}" type="datetimeFigureOut">
              <a:rPr lang="en-GB" smtClean="0"/>
              <a:pPr/>
              <a:t>09/12/2014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64A4F9-9CFA-4165-B04F-80B53FA76C5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7F767C-1609-4890-943F-06C1AAE54CED}" type="datetimeFigureOut">
              <a:rPr lang="en-GB" smtClean="0"/>
              <a:pPr/>
              <a:t>09/12/2014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64A4F9-9CFA-4165-B04F-80B53FA76C5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7F767C-1609-4890-943F-06C1AAE54CED}" type="datetimeFigureOut">
              <a:rPr lang="en-GB" smtClean="0"/>
              <a:pPr/>
              <a:t>09/12/2014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64A4F9-9CFA-4165-B04F-80B53FA76C5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7F767C-1609-4890-943F-06C1AAE54CED}" type="datetimeFigureOut">
              <a:rPr lang="en-GB" smtClean="0"/>
              <a:pPr/>
              <a:t>09/12/2014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4A4F9-9CFA-4165-B04F-80B53FA76C5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x.doi.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dx.doi.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dx.doi.or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dx.doi.or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dx.doi.or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dx.doi.or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1.png"/></Relationships>

</file>

<file path=ppt/slides/_rels/slideabstract.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abstract.xml"/><Relationship Id="rId1" Type="http://schemas.openxmlformats.org/officeDocument/2006/relationships/slideLayout" Target="../slideLayouts/slideLayout1.xml"/></Relationships>

</file>

<file path=ppt/slides/_rels/slidecover.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cover.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ption 1"/>
          <p:cNvSpPr>
            <a:spLocks noGrp="1"/>
          </p:cNvSpPr>
          <p:nvPr>
            <p:ph type="ctrTitle"/>
          </p:nvPr>
        </p:nvSpPr>
        <p:spPr>
          <a:xfrm>
            <a:off x="683568" y="332656"/>
            <a:ext cx="7772400" cy="576064"/>
          </a:xfrm>
        </p:spPr>
        <p:txBody>
          <a:bodyPr>
            <a:normAutofit/>
          </a:bodyPr>
          <a:lstStyle/>
          <a:p>
            <a:r>
              <a:rPr lang="en-GB" sz="1400" dirty="0" smtClean="0"/>
              <a:t/>
            </a:r>
            <a:r>
              <a:rPr lang="en-GB" b="0" sz="1400" dirty="0" smtClean="0">
                <a:solidFill>
                  <a:srgbClr val="595959"/>
                </a:solidFill>
              </a:rPr>
              <a:t>Figure 1. Schematic drawing of the corrugated waveguide.</a:t>
            </a:r>
            <a:endParaRPr lang="en-GB" sz="1400" dirty="0"/>
          </a:p>
        </p:txBody>
      </p:sp>
      <p:sp>
        <p:nvSpPr>
          <p:cNvPr id="3" name="Journal Reference 1"/>
          <p:cNvSpPr>
            <a:spLocks noGrp="1"/>
          </p:cNvSpPr>
          <p:nvPr>
            <p:ph type="subTitle" idx="1"/>
          </p:nvPr>
        </p:nvSpPr>
        <p:spPr>
          <a:xfrm>
            <a:off x="2483768" y="6093296"/>
            <a:ext cx="6264696" cy="625624"/>
          </a:xfrm>
        </p:spPr>
        <p:txBody>
          <a:bodyPr>
            <a:normAutofit/>
          </a:bodyPr>
          <a:lstStyle/>
          <a:p>
            <a:pPr algn="r"/>
            <a:r>
              <a:rPr lang="en-GB" sz="1400" dirty="0" smtClean="0"/>
              <a:t> </a:t>
            </a:r>
            <a:r>
              <a:rPr lang="en-GB" sz="1400" b="1" dirty="0" smtClean="0">
                <a:solidFill>
                  <a:srgbClr val="162d41"/>
                </a:solidFill>
              </a:rPr>
              <a:t>Zhang </a:t>
            </a:r>
            <a:r>
              <a:rPr lang="en-GB" sz="1400" b="1" i="1" dirty="0" smtClean="0">
                <a:solidFill>
                  <a:srgbClr val="162d41"/>
                </a:solidFill>
              </a:rPr>
              <a:t>et al.</a:t>
            </a:r>
          </a:p>
          <a:p>
            <a:pPr algn="r"/>
            <a:r>
              <a:rPr lang="en-GB" sz="1200" dirty="0" smtClean="0">
                <a:solidFill>
                  <a:srgbClr val="FF0000"/>
                </a:solidFill>
              </a:rPr>
              <a:t> </a:t>
            </a:r>
            <a:r>
              <a:rPr lang="en-GB" sz="1200" dirty="0" smtClean="0">
                <a:solidFill>
                  <a:srgbClr val="FF0000"/>
                </a:solidFill>
              </a:rPr>
              <a:t/>
            </a:r>
            <a:r>
              <a:rPr lang="en-GB" sz="1200" b="1" dirty="0" smtClean="0">
                <a:solidFill>
                  <a:srgbClr val="162d41"/>
                </a:solidFill>
              </a:rPr>
              <a:t>Volume 26</a:t>
            </a:r>
            <a:r>
              <a:rPr lang="en-GB" sz="1200" dirty="0" smtClean="0">
                <a:solidFill>
                  <a:srgbClr val="595959"/>
                </a:solidFill>
              </a:rPr>
              <a:t> | </a:t>
            </a:r>
            <a:r>
              <a:rPr lang="en-GB" sz="1200" b="1" dirty="0" smtClean="0">
                <a:solidFill>
                  <a:srgbClr val="162d41"/>
                </a:solidFill>
              </a:rPr>
              <a:t>Part 1</a:t>
            </a:r>
            <a:r>
              <a:rPr lang="en-GB" sz="1200" dirty="0" smtClean="0">
                <a:solidFill>
                  <a:srgbClr val="595959"/>
                </a:solidFill>
              </a:rPr>
              <a:t> | </a:t>
            </a:r>
            <a:r>
              <a:rPr lang="en-GB" sz="1200" dirty="0" smtClean="0">
                <a:solidFill>
                  <a:srgbClr val="162d41"/>
                </a:solidFill>
              </a:rPr>
              <a:t>January 2019</a:t>
            </a:r>
            <a:r>
              <a:rPr lang="en-GB" sz="1200" dirty="0" smtClean="0">
                <a:solidFill>
                  <a:srgbClr val="595959"/>
                </a:solidFill>
              </a:rPr>
              <a:t> | </a:t>
            </a:r>
            <a:r>
              <a:rPr lang="en-GB" sz="1200" dirty="0" smtClean="0">
                <a:solidFill>
                  <a:srgbClr val="162d41"/>
                </a:solidFill>
              </a:rPr>
              <a:t>Pages 11–17</a:t>
            </a:r>
            <a:r>
              <a:rPr lang="en-GB" sz="1200" dirty="0" smtClean="0">
                <a:solidFill>
                  <a:srgbClr val="595959"/>
                </a:solidFill>
              </a:rPr>
              <a:t> | </a:t>
            </a:r>
            <a:r>
              <a:rPr lang="en-GB" sz="1200" dirty="0" smtClean="0">
                <a:solidFill>
                  <a:srgbClr val="162d41"/>
                </a:solidFill>
              </a:rPr>
              <a:t>10.1107/S1600577518014297</a:t>
            </a:r>
            <a:endParaRPr lang="en-GB" sz="1200" dirty="0">
              <a:solidFill>
                <a:srgbClr val="FF0000"/>
              </a:solidFill>
            </a:endParaRPr>
          </a:p>
        </p:txBody>
      </p:sp>
      <p:pic>
        <p:nvPicPr>
          <p:cNvPr id="4" name="Journal Logo 1" descr="IUCrlogo.png"/>
          <p:cNvPicPr>
            <a:picLocks noChangeAspect="1"/>
          </p:cNvPicPr>
          <p:nvPr/>
        </p:nvPicPr>
        <p:blipFill>
          <a:blip r:embed="rId4" cstate="print"/>
          <a:stretch>
            <a:fillRect/>
          </a:stretch>
        </p:blipFill>
        <p:spPr>
          <a:xfrm>
            <a:off x="395536" y="6021289"/>
            <a:ext cx="1944216" cy="579920"/>
          </a:xfrm>
          <a:prstGeom prst="rect">
            <a:avLst/>
          </a:prstGeom>
        </p:spPr>
      </p:pic>
      <p:pic>
        <p:nvPicPr>
          <p:cNvPr id="5" name="Figure 1" descr="IUCrfigure.png"/>
          <p:cNvPicPr>
            <a:picLocks noChangeAspect="1"/>
          </p:cNvPicPr>
          <p:nvPr/>
        </p:nvPicPr>
        <p:blipFill>
          <a:blip r:embed="rId5" cstate="print"/>
          <a:stretch>
            <a:fillRect/>
          </a:stretch>
        </p:blipFill>
        <p:spPr>
          <a:xfrm>
            <a:off x="467544" y="1675005"/>
            <a:ext cx="8208912" cy="357999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ption 2"/>
          <p:cNvSpPr>
            <a:spLocks noGrp="1"/>
          </p:cNvSpPr>
          <p:nvPr>
            <p:ph type="ctrTitle"/>
          </p:nvPr>
        </p:nvSpPr>
        <p:spPr>
          <a:xfrm>
            <a:off x="683568" y="332656"/>
            <a:ext cx="7772400" cy="576064"/>
          </a:xfrm>
        </p:spPr>
        <p:txBody>
          <a:bodyPr>
            <a:normAutofit/>
          </a:bodyPr>
          <a:lstStyle/>
          <a:p>
            <a:r>
              <a:rPr lang="en-GB" sz="1400" dirty="0" smtClean="0"/>
              <a:t/>
            </a:r>
            <a:r>
              <a:rPr lang="en-GB" b="0" sz="1400" dirty="0" smtClean="0">
                <a:solidFill>
                  <a:srgbClr val="595959"/>
                </a:solidFill>
              </a:rPr>
              <a:t>Figure 2. Contour plot of the electric field patterns of the (</a:t>
            </a:r>
            <a:r>
              <a:rPr lang="en-GB" b="0" i="1" sz="1400" baseline="0" dirty="0" smtClean="0">
                <a:solidFill>
                  <a:srgbClr val="595959"/>
                </a:solidFill>
              </a:rPr>
              <a:t>a</a:t>
            </a:r>
            <a:r>
              <a:rPr lang="en-GB" b="0" i="0" sz="1400" baseline="0" dirty="0" smtClean="0">
                <a:solidFill>
                  <a:srgbClr val="595959"/>
                </a:solidFill>
              </a:rPr>
              <a:t>) HE</a:t>
            </a:r>
            <a:r>
              <a:rPr lang="en-GB" b="0" i="0" sz="1400" baseline="-25000" dirty="0" smtClean="0">
                <a:solidFill>
                  <a:srgbClr val="595959"/>
                </a:solidFill>
              </a:rPr>
              <a:t>11</a:t>
            </a:r>
            <a:r>
              <a:rPr lang="en-GB" b="0" i="0" sz="1400" baseline="0" dirty="0" smtClean="0">
                <a:solidFill>
                  <a:srgbClr val="595959"/>
                </a:solidFill>
              </a:rPr>
              <a:t> and (</a:t>
            </a:r>
            <a:r>
              <a:rPr lang="en-GB" b="0" i="1" sz="1400" baseline="0" dirty="0" smtClean="0">
                <a:solidFill>
                  <a:srgbClr val="595959"/>
                </a:solidFill>
              </a:rPr>
              <a:t>b</a:t>
            </a:r>
            <a:r>
              <a:rPr lang="en-GB" b="0" i="0" sz="1400" baseline="0" dirty="0" smtClean="0">
                <a:solidFill>
                  <a:srgbClr val="595959"/>
                </a:solidFill>
              </a:rPr>
              <a:t>) HE</a:t>
            </a:r>
            <a:r>
              <a:rPr lang="en-GB" b="0" i="0" sz="1400" baseline="-25000" dirty="0" smtClean="0">
                <a:solidFill>
                  <a:srgbClr val="595959"/>
                </a:solidFill>
              </a:rPr>
              <a:t>12</a:t>
            </a:r>
            <a:r>
              <a:rPr lang="en-GB" b="0" i="0" sz="1400" baseline="0" dirty="0" smtClean="0">
                <a:solidFill>
                  <a:srgbClr val="595959"/>
                </a:solidFill>
              </a:rPr>
              <a:t> modes.</a:t>
            </a:r>
            <a:endParaRPr lang="en-GB" sz="1400" dirty="0"/>
          </a:p>
        </p:txBody>
      </p:sp>
      <p:sp>
        <p:nvSpPr>
          <p:cNvPr id="3" name="Journal Reference 2"/>
          <p:cNvSpPr>
            <a:spLocks noGrp="1"/>
          </p:cNvSpPr>
          <p:nvPr>
            <p:ph type="subTitle" idx="1"/>
          </p:nvPr>
        </p:nvSpPr>
        <p:spPr>
          <a:xfrm>
            <a:off x="2483768" y="6093296"/>
            <a:ext cx="6264696" cy="625624"/>
          </a:xfrm>
        </p:spPr>
        <p:txBody>
          <a:bodyPr>
            <a:normAutofit/>
          </a:bodyPr>
          <a:lstStyle/>
          <a:p>
            <a:pPr algn="r"/>
            <a:r>
              <a:rPr lang="en-GB" sz="1400" dirty="0" smtClean="0"/>
              <a:t> </a:t>
            </a:r>
            <a:r>
              <a:rPr lang="en-GB" sz="1400" b="1" dirty="0" smtClean="0">
                <a:solidFill>
                  <a:srgbClr val="162d41"/>
                </a:solidFill>
              </a:rPr>
              <a:t>Zhang </a:t>
            </a:r>
            <a:r>
              <a:rPr lang="en-GB" sz="1400" b="1" i="1" dirty="0" smtClean="0">
                <a:solidFill>
                  <a:srgbClr val="162d41"/>
                </a:solidFill>
              </a:rPr>
              <a:t>et al.</a:t>
            </a:r>
          </a:p>
          <a:p>
            <a:pPr algn="r"/>
            <a:r>
              <a:rPr lang="en-GB" sz="1200" dirty="0" smtClean="0">
                <a:solidFill>
                  <a:srgbClr val="FF0000"/>
                </a:solidFill>
              </a:rPr>
              <a:t> </a:t>
            </a:r>
            <a:r>
              <a:rPr lang="en-GB" sz="1200" dirty="0" smtClean="0">
                <a:solidFill>
                  <a:srgbClr val="FF0000"/>
                </a:solidFill>
              </a:rPr>
              <a:t/>
            </a:r>
            <a:r>
              <a:rPr lang="en-GB" sz="1200" b="1" dirty="0" smtClean="0">
                <a:solidFill>
                  <a:srgbClr val="162d41"/>
                </a:solidFill>
              </a:rPr>
              <a:t>Volume 26</a:t>
            </a:r>
            <a:r>
              <a:rPr lang="en-GB" sz="1200" dirty="0" smtClean="0">
                <a:solidFill>
                  <a:srgbClr val="595959"/>
                </a:solidFill>
              </a:rPr>
              <a:t> | </a:t>
            </a:r>
            <a:r>
              <a:rPr lang="en-GB" sz="1200" b="1" dirty="0" smtClean="0">
                <a:solidFill>
                  <a:srgbClr val="162d41"/>
                </a:solidFill>
              </a:rPr>
              <a:t>Part 1</a:t>
            </a:r>
            <a:r>
              <a:rPr lang="en-GB" sz="1200" dirty="0" smtClean="0">
                <a:solidFill>
                  <a:srgbClr val="595959"/>
                </a:solidFill>
              </a:rPr>
              <a:t> | </a:t>
            </a:r>
            <a:r>
              <a:rPr lang="en-GB" sz="1200" dirty="0" smtClean="0">
                <a:solidFill>
                  <a:srgbClr val="162d41"/>
                </a:solidFill>
              </a:rPr>
              <a:t>January 2019</a:t>
            </a:r>
            <a:r>
              <a:rPr lang="en-GB" sz="1200" dirty="0" smtClean="0">
                <a:solidFill>
                  <a:srgbClr val="595959"/>
                </a:solidFill>
              </a:rPr>
              <a:t> | </a:t>
            </a:r>
            <a:r>
              <a:rPr lang="en-GB" sz="1200" dirty="0" smtClean="0">
                <a:solidFill>
                  <a:srgbClr val="162d41"/>
                </a:solidFill>
              </a:rPr>
              <a:t>Pages 11–17</a:t>
            </a:r>
            <a:r>
              <a:rPr lang="en-GB" sz="1200" dirty="0" smtClean="0">
                <a:solidFill>
                  <a:srgbClr val="595959"/>
                </a:solidFill>
              </a:rPr>
              <a:t> | </a:t>
            </a:r>
            <a:r>
              <a:rPr lang="en-GB" sz="1200" dirty="0" smtClean="0">
                <a:solidFill>
                  <a:srgbClr val="162d41"/>
                </a:solidFill>
              </a:rPr>
              <a:t>10.1107/S1600577518014297</a:t>
            </a:r>
            <a:endParaRPr lang="en-GB" sz="1200" dirty="0">
              <a:solidFill>
                <a:srgbClr val="FF0000"/>
              </a:solidFill>
            </a:endParaRPr>
          </a:p>
        </p:txBody>
      </p:sp>
      <p:pic>
        <p:nvPicPr>
          <p:cNvPr id="4" name="Journal Logo 2" descr="IUCrlogo.png"/>
          <p:cNvPicPr>
            <a:picLocks noChangeAspect="1"/>
          </p:cNvPicPr>
          <p:nvPr/>
        </p:nvPicPr>
        <p:blipFill>
          <a:blip r:embed="rId4" cstate="print"/>
          <a:stretch>
            <a:fillRect/>
          </a:stretch>
        </p:blipFill>
        <p:spPr>
          <a:xfrm>
            <a:off x="395536" y="6021289"/>
            <a:ext cx="1944216" cy="579920"/>
          </a:xfrm>
          <a:prstGeom prst="rect">
            <a:avLst/>
          </a:prstGeom>
        </p:spPr>
      </p:pic>
      <p:pic>
        <p:nvPicPr>
          <p:cNvPr id="5" name="Figure 2" descr="IUCrfigure.png"/>
          <p:cNvPicPr>
            <a:picLocks noChangeAspect="1"/>
          </p:cNvPicPr>
          <p:nvPr/>
        </p:nvPicPr>
        <p:blipFill>
          <a:blip r:embed="rId5" cstate="print"/>
          <a:stretch>
            <a:fillRect/>
          </a:stretch>
        </p:blipFill>
        <p:spPr>
          <a:xfrm>
            <a:off x="3414111" y="1052736"/>
            <a:ext cx="2315777" cy="482453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ption 3"/>
          <p:cNvSpPr>
            <a:spLocks noGrp="1"/>
          </p:cNvSpPr>
          <p:nvPr>
            <p:ph type="ctrTitle"/>
          </p:nvPr>
        </p:nvSpPr>
        <p:spPr>
          <a:xfrm>
            <a:off x="683568" y="332656"/>
            <a:ext cx="7772400" cy="576064"/>
          </a:xfrm>
        </p:spPr>
        <p:txBody>
          <a:bodyPr>
            <a:normAutofit/>
          </a:bodyPr>
          <a:lstStyle/>
          <a:p>
            <a:r>
              <a:rPr lang="en-GB" sz="1400" dirty="0" smtClean="0"/>
              <a:t/>
            </a:r>
            <a:r>
              <a:rPr lang="en-GB" b="0" sz="1400" dirty="0" smtClean="0">
                <a:solidFill>
                  <a:srgbClr val="595959"/>
                </a:solidFill>
              </a:rPr>
              <a:t>Figure 3. Electric field patterns of the (</a:t>
            </a:r>
            <a:r>
              <a:rPr lang="en-GB" b="0" i="1" sz="1400" baseline="0" dirty="0" smtClean="0">
                <a:solidFill>
                  <a:srgbClr val="595959"/>
                </a:solidFill>
              </a:rPr>
              <a:t>a</a:t>
            </a:r>
            <a:r>
              <a:rPr lang="en-GB" b="0" i="0" sz="1400" baseline="0" dirty="0" smtClean="0">
                <a:solidFill>
                  <a:srgbClr val="595959"/>
                </a:solidFill>
              </a:rPr>
              <a:t>) HE</a:t>
            </a:r>
            <a:r>
              <a:rPr lang="en-GB" b="0" i="0" sz="1400" baseline="-25000" dirty="0" smtClean="0">
                <a:solidFill>
                  <a:srgbClr val="595959"/>
                </a:solidFill>
              </a:rPr>
              <a:t>11</a:t>
            </a:r>
            <a:r>
              <a:rPr lang="en-GB" b="0" i="0" sz="1400" baseline="0" dirty="0" smtClean="0">
                <a:solidFill>
                  <a:srgbClr val="595959"/>
                </a:solidFill>
              </a:rPr>
              <a:t> and (</a:t>
            </a:r>
            <a:r>
              <a:rPr lang="en-GB" b="0" i="1" sz="1400" baseline="0" dirty="0" smtClean="0">
                <a:solidFill>
                  <a:srgbClr val="595959"/>
                </a:solidFill>
              </a:rPr>
              <a:t>b</a:t>
            </a:r>
            <a:r>
              <a:rPr lang="en-GB" b="0" i="0" sz="1400" baseline="0" dirty="0" smtClean="0">
                <a:solidFill>
                  <a:srgbClr val="595959"/>
                </a:solidFill>
              </a:rPr>
              <a:t>) HE</a:t>
            </a:r>
            <a:r>
              <a:rPr lang="en-GB" b="0" i="0" sz="1400" baseline="-25000" dirty="0" smtClean="0">
                <a:solidFill>
                  <a:srgbClr val="595959"/>
                </a:solidFill>
              </a:rPr>
              <a:t>12</a:t>
            </a:r>
            <a:r>
              <a:rPr lang="en-GB" b="0" i="0" sz="1400" baseline="0" dirty="0" smtClean="0">
                <a:solidFill>
                  <a:srgbClr val="595959"/>
                </a:solidFill>
              </a:rPr>
              <a:t> modes.</a:t>
            </a:r>
            <a:endParaRPr lang="en-GB" sz="1400" dirty="0"/>
          </a:p>
        </p:txBody>
      </p:sp>
      <p:sp>
        <p:nvSpPr>
          <p:cNvPr id="3" name="Journal Reference 3"/>
          <p:cNvSpPr>
            <a:spLocks noGrp="1"/>
          </p:cNvSpPr>
          <p:nvPr>
            <p:ph type="subTitle" idx="1"/>
          </p:nvPr>
        </p:nvSpPr>
        <p:spPr>
          <a:xfrm>
            <a:off x="2483768" y="6093296"/>
            <a:ext cx="6264696" cy="625624"/>
          </a:xfrm>
        </p:spPr>
        <p:txBody>
          <a:bodyPr>
            <a:normAutofit/>
          </a:bodyPr>
          <a:lstStyle/>
          <a:p>
            <a:pPr algn="r"/>
            <a:r>
              <a:rPr lang="en-GB" sz="1400" dirty="0" smtClean="0"/>
              <a:t> </a:t>
            </a:r>
            <a:r>
              <a:rPr lang="en-GB" sz="1400" b="1" dirty="0" smtClean="0">
                <a:solidFill>
                  <a:srgbClr val="162d41"/>
                </a:solidFill>
              </a:rPr>
              <a:t>Zhang </a:t>
            </a:r>
            <a:r>
              <a:rPr lang="en-GB" sz="1400" b="1" i="1" dirty="0" smtClean="0">
                <a:solidFill>
                  <a:srgbClr val="162d41"/>
                </a:solidFill>
              </a:rPr>
              <a:t>et al.</a:t>
            </a:r>
          </a:p>
          <a:p>
            <a:pPr algn="r"/>
            <a:r>
              <a:rPr lang="en-GB" sz="1200" dirty="0" smtClean="0">
                <a:solidFill>
                  <a:srgbClr val="FF0000"/>
                </a:solidFill>
              </a:rPr>
              <a:t> </a:t>
            </a:r>
            <a:r>
              <a:rPr lang="en-GB" sz="1200" dirty="0" smtClean="0">
                <a:solidFill>
                  <a:srgbClr val="FF0000"/>
                </a:solidFill>
              </a:rPr>
              <a:t/>
            </a:r>
            <a:r>
              <a:rPr lang="en-GB" sz="1200" b="1" dirty="0" smtClean="0">
                <a:solidFill>
                  <a:srgbClr val="162d41"/>
                </a:solidFill>
              </a:rPr>
              <a:t>Volume 26</a:t>
            </a:r>
            <a:r>
              <a:rPr lang="en-GB" sz="1200" dirty="0" smtClean="0">
                <a:solidFill>
                  <a:srgbClr val="595959"/>
                </a:solidFill>
              </a:rPr>
              <a:t> | </a:t>
            </a:r>
            <a:r>
              <a:rPr lang="en-GB" sz="1200" b="1" dirty="0" smtClean="0">
                <a:solidFill>
                  <a:srgbClr val="162d41"/>
                </a:solidFill>
              </a:rPr>
              <a:t>Part 1</a:t>
            </a:r>
            <a:r>
              <a:rPr lang="en-GB" sz="1200" dirty="0" smtClean="0">
                <a:solidFill>
                  <a:srgbClr val="595959"/>
                </a:solidFill>
              </a:rPr>
              <a:t> | </a:t>
            </a:r>
            <a:r>
              <a:rPr lang="en-GB" sz="1200" dirty="0" smtClean="0">
                <a:solidFill>
                  <a:srgbClr val="162d41"/>
                </a:solidFill>
              </a:rPr>
              <a:t>January 2019</a:t>
            </a:r>
            <a:r>
              <a:rPr lang="en-GB" sz="1200" dirty="0" smtClean="0">
                <a:solidFill>
                  <a:srgbClr val="595959"/>
                </a:solidFill>
              </a:rPr>
              <a:t> | </a:t>
            </a:r>
            <a:r>
              <a:rPr lang="en-GB" sz="1200" dirty="0" smtClean="0">
                <a:solidFill>
                  <a:srgbClr val="162d41"/>
                </a:solidFill>
              </a:rPr>
              <a:t>Pages 11–17</a:t>
            </a:r>
            <a:r>
              <a:rPr lang="en-GB" sz="1200" dirty="0" smtClean="0">
                <a:solidFill>
                  <a:srgbClr val="595959"/>
                </a:solidFill>
              </a:rPr>
              <a:t> | </a:t>
            </a:r>
            <a:r>
              <a:rPr lang="en-GB" sz="1200" dirty="0" smtClean="0">
                <a:solidFill>
                  <a:srgbClr val="162d41"/>
                </a:solidFill>
              </a:rPr>
              <a:t>10.1107/S1600577518014297</a:t>
            </a:r>
            <a:endParaRPr lang="en-GB" sz="1200" dirty="0">
              <a:solidFill>
                <a:srgbClr val="FF0000"/>
              </a:solidFill>
            </a:endParaRPr>
          </a:p>
        </p:txBody>
      </p:sp>
      <p:pic>
        <p:nvPicPr>
          <p:cNvPr id="4" name="Journal Logo 3" descr="IUCrlogo.png"/>
          <p:cNvPicPr>
            <a:picLocks noChangeAspect="1"/>
          </p:cNvPicPr>
          <p:nvPr/>
        </p:nvPicPr>
        <p:blipFill>
          <a:blip r:embed="rId4" cstate="print"/>
          <a:stretch>
            <a:fillRect/>
          </a:stretch>
        </p:blipFill>
        <p:spPr>
          <a:xfrm>
            <a:off x="395536" y="6021289"/>
            <a:ext cx="1944216" cy="579920"/>
          </a:xfrm>
          <a:prstGeom prst="rect">
            <a:avLst/>
          </a:prstGeom>
        </p:spPr>
      </p:pic>
      <p:pic>
        <p:nvPicPr>
          <p:cNvPr id="5" name="Figure 3" descr="IUCrfigure.png"/>
          <p:cNvPicPr>
            <a:picLocks noChangeAspect="1"/>
          </p:cNvPicPr>
          <p:nvPr/>
        </p:nvPicPr>
        <p:blipFill>
          <a:blip r:embed="rId5" cstate="print"/>
          <a:stretch>
            <a:fillRect/>
          </a:stretch>
        </p:blipFill>
        <p:spPr>
          <a:xfrm>
            <a:off x="2299848" y="1052736"/>
            <a:ext cx="4544303" cy="482453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ption 4"/>
          <p:cNvSpPr>
            <a:spLocks noGrp="1"/>
          </p:cNvSpPr>
          <p:nvPr>
            <p:ph type="ctrTitle"/>
          </p:nvPr>
        </p:nvSpPr>
        <p:spPr>
          <a:xfrm>
            <a:off x="683568" y="332656"/>
            <a:ext cx="7772400" cy="576064"/>
          </a:xfrm>
        </p:spPr>
        <p:txBody>
          <a:bodyPr>
            <a:normAutofit/>
          </a:bodyPr>
          <a:lstStyle/>
          <a:p>
            <a:r>
              <a:rPr lang="en-GB" sz="1400" dirty="0" smtClean="0"/>
              <a:t/>
            </a:r>
            <a:r>
              <a:rPr lang="en-GB" b="0" sz="1400" dirty="0" smtClean="0">
                <a:solidFill>
                  <a:srgbClr val="595959"/>
                </a:solidFill>
              </a:rPr>
              <a:t>Figure 4. Simulation results of different corrugation periods: (</a:t>
            </a:r>
            <a:r>
              <a:rPr lang="en-GB" b="0" i="1" sz="1400" baseline="0" dirty="0" smtClean="0">
                <a:solidFill>
                  <a:srgbClr val="595959"/>
                </a:solidFill>
              </a:rPr>
              <a:t>a</a:t>
            </a:r>
            <a:r>
              <a:rPr lang="en-GB" b="0" i="0" sz="1400" baseline="0" dirty="0" smtClean="0">
                <a:solidFill>
                  <a:srgbClr val="595959"/>
                </a:solidFill>
              </a:rPr>
              <a:t>) HE</a:t>
            </a:r>
            <a:r>
              <a:rPr lang="en-GB" b="0" i="0" sz="1400" baseline="-25000" dirty="0" smtClean="0">
                <a:solidFill>
                  <a:srgbClr val="595959"/>
                </a:solidFill>
              </a:rPr>
              <a:t>11</a:t>
            </a:r>
            <a:r>
              <a:rPr lang="en-GB" b="0" i="0" sz="1400" baseline="0" dirty="0" smtClean="0">
                <a:solidFill>
                  <a:srgbClr val="595959"/>
                </a:solidFill>
              </a:rPr>
              <a:t> mode and (</a:t>
            </a:r>
            <a:r>
              <a:rPr lang="en-GB" b="0" i="1" sz="1400" baseline="0" dirty="0" smtClean="0">
                <a:solidFill>
                  <a:srgbClr val="595959"/>
                </a:solidFill>
              </a:rPr>
              <a:t>b</a:t>
            </a:r>
            <a:r>
              <a:rPr lang="en-GB" b="0" i="0" sz="1400" baseline="0" dirty="0" smtClean="0">
                <a:solidFill>
                  <a:srgbClr val="595959"/>
                </a:solidFill>
              </a:rPr>
              <a:t>) HE</a:t>
            </a:r>
            <a:r>
              <a:rPr lang="en-GB" b="0" i="0" sz="1400" baseline="-25000" dirty="0" smtClean="0">
                <a:solidFill>
                  <a:srgbClr val="595959"/>
                </a:solidFill>
              </a:rPr>
              <a:t>12</a:t>
            </a:r>
            <a:r>
              <a:rPr lang="en-GB" b="0" i="0" sz="1400" baseline="0" dirty="0" smtClean="0">
                <a:solidFill>
                  <a:srgbClr val="595959"/>
                </a:solidFill>
              </a:rPr>
              <a:t> mode.</a:t>
            </a:r>
            <a:endParaRPr lang="en-GB" sz="1400" dirty="0"/>
          </a:p>
        </p:txBody>
      </p:sp>
      <p:sp>
        <p:nvSpPr>
          <p:cNvPr id="3" name="Journal Reference 4"/>
          <p:cNvSpPr>
            <a:spLocks noGrp="1"/>
          </p:cNvSpPr>
          <p:nvPr>
            <p:ph type="subTitle" idx="1"/>
          </p:nvPr>
        </p:nvSpPr>
        <p:spPr>
          <a:xfrm>
            <a:off x="2483768" y="6093296"/>
            <a:ext cx="6264696" cy="625624"/>
          </a:xfrm>
        </p:spPr>
        <p:txBody>
          <a:bodyPr>
            <a:normAutofit/>
          </a:bodyPr>
          <a:lstStyle/>
          <a:p>
            <a:pPr algn="r"/>
            <a:r>
              <a:rPr lang="en-GB" sz="1400" dirty="0" smtClean="0"/>
              <a:t> </a:t>
            </a:r>
            <a:r>
              <a:rPr lang="en-GB" sz="1400" b="1" dirty="0" smtClean="0">
                <a:solidFill>
                  <a:srgbClr val="162d41"/>
                </a:solidFill>
              </a:rPr>
              <a:t>Zhang </a:t>
            </a:r>
            <a:r>
              <a:rPr lang="en-GB" sz="1400" b="1" i="1" dirty="0" smtClean="0">
                <a:solidFill>
                  <a:srgbClr val="162d41"/>
                </a:solidFill>
              </a:rPr>
              <a:t>et al.</a:t>
            </a:r>
          </a:p>
          <a:p>
            <a:pPr algn="r"/>
            <a:r>
              <a:rPr lang="en-GB" sz="1200" dirty="0" smtClean="0">
                <a:solidFill>
                  <a:srgbClr val="FF0000"/>
                </a:solidFill>
              </a:rPr>
              <a:t> </a:t>
            </a:r>
            <a:r>
              <a:rPr lang="en-GB" sz="1200" dirty="0" smtClean="0">
                <a:solidFill>
                  <a:srgbClr val="FF0000"/>
                </a:solidFill>
              </a:rPr>
              <a:t/>
            </a:r>
            <a:r>
              <a:rPr lang="en-GB" sz="1200" b="1" dirty="0" smtClean="0">
                <a:solidFill>
                  <a:srgbClr val="162d41"/>
                </a:solidFill>
              </a:rPr>
              <a:t>Volume 26</a:t>
            </a:r>
            <a:r>
              <a:rPr lang="en-GB" sz="1200" dirty="0" smtClean="0">
                <a:solidFill>
                  <a:srgbClr val="595959"/>
                </a:solidFill>
              </a:rPr>
              <a:t> | </a:t>
            </a:r>
            <a:r>
              <a:rPr lang="en-GB" sz="1200" b="1" dirty="0" smtClean="0">
                <a:solidFill>
                  <a:srgbClr val="162d41"/>
                </a:solidFill>
              </a:rPr>
              <a:t>Part 1</a:t>
            </a:r>
            <a:r>
              <a:rPr lang="en-GB" sz="1200" dirty="0" smtClean="0">
                <a:solidFill>
                  <a:srgbClr val="595959"/>
                </a:solidFill>
              </a:rPr>
              <a:t> | </a:t>
            </a:r>
            <a:r>
              <a:rPr lang="en-GB" sz="1200" dirty="0" smtClean="0">
                <a:solidFill>
                  <a:srgbClr val="162d41"/>
                </a:solidFill>
              </a:rPr>
              <a:t>January 2019</a:t>
            </a:r>
            <a:r>
              <a:rPr lang="en-GB" sz="1200" dirty="0" smtClean="0">
                <a:solidFill>
                  <a:srgbClr val="595959"/>
                </a:solidFill>
              </a:rPr>
              <a:t> | </a:t>
            </a:r>
            <a:r>
              <a:rPr lang="en-GB" sz="1200" dirty="0" smtClean="0">
                <a:solidFill>
                  <a:srgbClr val="162d41"/>
                </a:solidFill>
              </a:rPr>
              <a:t>Pages 11–17</a:t>
            </a:r>
            <a:r>
              <a:rPr lang="en-GB" sz="1200" dirty="0" smtClean="0">
                <a:solidFill>
                  <a:srgbClr val="595959"/>
                </a:solidFill>
              </a:rPr>
              <a:t> | </a:t>
            </a:r>
            <a:r>
              <a:rPr lang="en-GB" sz="1200" dirty="0" smtClean="0">
                <a:solidFill>
                  <a:srgbClr val="162d41"/>
                </a:solidFill>
              </a:rPr>
              <a:t>10.1107/S1600577518014297</a:t>
            </a:r>
            <a:endParaRPr lang="en-GB" sz="1200" dirty="0">
              <a:solidFill>
                <a:srgbClr val="FF0000"/>
              </a:solidFill>
            </a:endParaRPr>
          </a:p>
        </p:txBody>
      </p:sp>
      <p:pic>
        <p:nvPicPr>
          <p:cNvPr id="4" name="Journal Logo 4" descr="IUCrlogo.png"/>
          <p:cNvPicPr>
            <a:picLocks noChangeAspect="1"/>
          </p:cNvPicPr>
          <p:nvPr/>
        </p:nvPicPr>
        <p:blipFill>
          <a:blip r:embed="rId4" cstate="print"/>
          <a:stretch>
            <a:fillRect/>
          </a:stretch>
        </p:blipFill>
        <p:spPr>
          <a:xfrm>
            <a:off x="395536" y="6021289"/>
            <a:ext cx="1944216" cy="579920"/>
          </a:xfrm>
          <a:prstGeom prst="rect">
            <a:avLst/>
          </a:prstGeom>
        </p:spPr>
      </p:pic>
      <p:pic>
        <p:nvPicPr>
          <p:cNvPr id="5" name="Figure 4" descr="IUCrfigure.png"/>
          <p:cNvPicPr>
            <a:picLocks noChangeAspect="1"/>
          </p:cNvPicPr>
          <p:nvPr/>
        </p:nvPicPr>
        <p:blipFill>
          <a:blip r:embed="rId5" cstate="print"/>
          <a:stretch>
            <a:fillRect/>
          </a:stretch>
        </p:blipFill>
        <p:spPr>
          <a:xfrm>
            <a:off x="3014640" y="1052736"/>
            <a:ext cx="3114720" cy="482453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ption 5"/>
          <p:cNvSpPr>
            <a:spLocks noGrp="1"/>
          </p:cNvSpPr>
          <p:nvPr>
            <p:ph type="ctrTitle"/>
          </p:nvPr>
        </p:nvSpPr>
        <p:spPr>
          <a:xfrm>
            <a:off x="683568" y="332656"/>
            <a:ext cx="7772400" cy="576064"/>
          </a:xfrm>
        </p:spPr>
        <p:txBody>
          <a:bodyPr>
            <a:normAutofit/>
          </a:bodyPr>
          <a:lstStyle/>
          <a:p>
            <a:r>
              <a:rPr lang="en-GB" sz="1400" dirty="0" smtClean="0"/>
              <a:t/>
            </a:r>
            <a:r>
              <a:rPr lang="en-GB" b="0" sz="1400" dirty="0" smtClean="0">
                <a:solidFill>
                  <a:srgbClr val="595959"/>
                </a:solidFill>
              </a:rPr>
              <a:t>Figure 5. Simulation results of different waveguide radii: (</a:t>
            </a:r>
            <a:r>
              <a:rPr lang="en-GB" b="0" i="1" sz="1400" baseline="0" dirty="0" smtClean="0">
                <a:solidFill>
                  <a:srgbClr val="595959"/>
                </a:solidFill>
              </a:rPr>
              <a:t>a</a:t>
            </a:r>
            <a:r>
              <a:rPr lang="en-GB" b="0" i="0" sz="1400" baseline="0" dirty="0" smtClean="0">
                <a:solidFill>
                  <a:srgbClr val="595959"/>
                </a:solidFill>
              </a:rPr>
              <a:t>) HE</a:t>
            </a:r>
            <a:r>
              <a:rPr lang="en-GB" b="0" i="0" sz="1400" baseline="-25000" dirty="0" smtClean="0">
                <a:solidFill>
                  <a:srgbClr val="595959"/>
                </a:solidFill>
              </a:rPr>
              <a:t>11</a:t>
            </a:r>
            <a:r>
              <a:rPr lang="en-GB" b="0" i="0" sz="1400" baseline="0" dirty="0" smtClean="0">
                <a:solidFill>
                  <a:srgbClr val="595959"/>
                </a:solidFill>
              </a:rPr>
              <a:t> mode and (</a:t>
            </a:r>
            <a:r>
              <a:rPr lang="en-GB" b="0" i="1" sz="1400" baseline="0" dirty="0" smtClean="0">
                <a:solidFill>
                  <a:srgbClr val="595959"/>
                </a:solidFill>
              </a:rPr>
              <a:t>b</a:t>
            </a:r>
            <a:r>
              <a:rPr lang="en-GB" b="0" i="0" sz="1400" baseline="0" dirty="0" smtClean="0">
                <a:solidFill>
                  <a:srgbClr val="595959"/>
                </a:solidFill>
              </a:rPr>
              <a:t>) HE</a:t>
            </a:r>
            <a:r>
              <a:rPr lang="en-GB" b="0" i="0" sz="1400" baseline="-25000" dirty="0" smtClean="0">
                <a:solidFill>
                  <a:srgbClr val="595959"/>
                </a:solidFill>
              </a:rPr>
              <a:t>12</a:t>
            </a:r>
            <a:r>
              <a:rPr lang="en-GB" b="0" i="0" sz="1400" baseline="0" dirty="0" smtClean="0">
                <a:solidFill>
                  <a:srgbClr val="595959"/>
                </a:solidFill>
              </a:rPr>
              <a:t> mode.</a:t>
            </a:r>
            <a:endParaRPr lang="en-GB" sz="1400" dirty="0"/>
          </a:p>
        </p:txBody>
      </p:sp>
      <p:sp>
        <p:nvSpPr>
          <p:cNvPr id="3" name="Journal Reference 5"/>
          <p:cNvSpPr>
            <a:spLocks noGrp="1"/>
          </p:cNvSpPr>
          <p:nvPr>
            <p:ph type="subTitle" idx="1"/>
          </p:nvPr>
        </p:nvSpPr>
        <p:spPr>
          <a:xfrm>
            <a:off x="2483768" y="6093296"/>
            <a:ext cx="6264696" cy="625624"/>
          </a:xfrm>
        </p:spPr>
        <p:txBody>
          <a:bodyPr>
            <a:normAutofit/>
          </a:bodyPr>
          <a:lstStyle/>
          <a:p>
            <a:pPr algn="r"/>
            <a:r>
              <a:rPr lang="en-GB" sz="1400" dirty="0" smtClean="0"/>
              <a:t> </a:t>
            </a:r>
            <a:r>
              <a:rPr lang="en-GB" sz="1400" b="1" dirty="0" smtClean="0">
                <a:solidFill>
                  <a:srgbClr val="162d41"/>
                </a:solidFill>
              </a:rPr>
              <a:t>Zhang </a:t>
            </a:r>
            <a:r>
              <a:rPr lang="en-GB" sz="1400" b="1" i="1" dirty="0" smtClean="0">
                <a:solidFill>
                  <a:srgbClr val="162d41"/>
                </a:solidFill>
              </a:rPr>
              <a:t>et al.</a:t>
            </a:r>
          </a:p>
          <a:p>
            <a:pPr algn="r"/>
            <a:r>
              <a:rPr lang="en-GB" sz="1200" dirty="0" smtClean="0">
                <a:solidFill>
                  <a:srgbClr val="FF0000"/>
                </a:solidFill>
              </a:rPr>
              <a:t> </a:t>
            </a:r>
            <a:r>
              <a:rPr lang="en-GB" sz="1200" dirty="0" smtClean="0">
                <a:solidFill>
                  <a:srgbClr val="FF0000"/>
                </a:solidFill>
              </a:rPr>
              <a:t/>
            </a:r>
            <a:r>
              <a:rPr lang="en-GB" sz="1200" b="1" dirty="0" smtClean="0">
                <a:solidFill>
                  <a:srgbClr val="162d41"/>
                </a:solidFill>
              </a:rPr>
              <a:t>Volume 26</a:t>
            </a:r>
            <a:r>
              <a:rPr lang="en-GB" sz="1200" dirty="0" smtClean="0">
                <a:solidFill>
                  <a:srgbClr val="595959"/>
                </a:solidFill>
              </a:rPr>
              <a:t> | </a:t>
            </a:r>
            <a:r>
              <a:rPr lang="en-GB" sz="1200" b="1" dirty="0" smtClean="0">
                <a:solidFill>
                  <a:srgbClr val="162d41"/>
                </a:solidFill>
              </a:rPr>
              <a:t>Part 1</a:t>
            </a:r>
            <a:r>
              <a:rPr lang="en-GB" sz="1200" dirty="0" smtClean="0">
                <a:solidFill>
                  <a:srgbClr val="595959"/>
                </a:solidFill>
              </a:rPr>
              <a:t> | </a:t>
            </a:r>
            <a:r>
              <a:rPr lang="en-GB" sz="1200" dirty="0" smtClean="0">
                <a:solidFill>
                  <a:srgbClr val="162d41"/>
                </a:solidFill>
              </a:rPr>
              <a:t>January 2019</a:t>
            </a:r>
            <a:r>
              <a:rPr lang="en-GB" sz="1200" dirty="0" smtClean="0">
                <a:solidFill>
                  <a:srgbClr val="595959"/>
                </a:solidFill>
              </a:rPr>
              <a:t> | </a:t>
            </a:r>
            <a:r>
              <a:rPr lang="en-GB" sz="1200" dirty="0" smtClean="0">
                <a:solidFill>
                  <a:srgbClr val="162d41"/>
                </a:solidFill>
              </a:rPr>
              <a:t>Pages 11–17</a:t>
            </a:r>
            <a:r>
              <a:rPr lang="en-GB" sz="1200" dirty="0" smtClean="0">
                <a:solidFill>
                  <a:srgbClr val="595959"/>
                </a:solidFill>
              </a:rPr>
              <a:t> | </a:t>
            </a:r>
            <a:r>
              <a:rPr lang="en-GB" sz="1200" dirty="0" smtClean="0">
                <a:solidFill>
                  <a:srgbClr val="162d41"/>
                </a:solidFill>
              </a:rPr>
              <a:t>10.1107/S1600577518014297</a:t>
            </a:r>
            <a:endParaRPr lang="en-GB" sz="1200" dirty="0">
              <a:solidFill>
                <a:srgbClr val="FF0000"/>
              </a:solidFill>
            </a:endParaRPr>
          </a:p>
        </p:txBody>
      </p:sp>
      <p:pic>
        <p:nvPicPr>
          <p:cNvPr id="4" name="Journal Logo 5" descr="IUCrlogo.png"/>
          <p:cNvPicPr>
            <a:picLocks noChangeAspect="1"/>
          </p:cNvPicPr>
          <p:nvPr/>
        </p:nvPicPr>
        <p:blipFill>
          <a:blip r:embed="rId4" cstate="print"/>
          <a:stretch>
            <a:fillRect/>
          </a:stretch>
        </p:blipFill>
        <p:spPr>
          <a:xfrm>
            <a:off x="395536" y="6021289"/>
            <a:ext cx="1944216" cy="579920"/>
          </a:xfrm>
          <a:prstGeom prst="rect">
            <a:avLst/>
          </a:prstGeom>
        </p:spPr>
      </p:pic>
      <p:pic>
        <p:nvPicPr>
          <p:cNvPr id="5" name="Figure 5" descr="IUCrfigure.png"/>
          <p:cNvPicPr>
            <a:picLocks noChangeAspect="1"/>
          </p:cNvPicPr>
          <p:nvPr/>
        </p:nvPicPr>
        <p:blipFill>
          <a:blip r:embed="rId5" cstate="print"/>
          <a:stretch>
            <a:fillRect/>
          </a:stretch>
        </p:blipFill>
        <p:spPr>
          <a:xfrm>
            <a:off x="2988587" y="1052736"/>
            <a:ext cx="3166825" cy="482453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ption 6"/>
          <p:cNvSpPr>
            <a:spLocks noGrp="1"/>
          </p:cNvSpPr>
          <p:nvPr>
            <p:ph type="ctrTitle"/>
          </p:nvPr>
        </p:nvSpPr>
        <p:spPr>
          <a:xfrm>
            <a:off x="683568" y="332656"/>
            <a:ext cx="7772400" cy="576064"/>
          </a:xfrm>
        </p:spPr>
        <p:txBody>
          <a:bodyPr>
            <a:normAutofit/>
          </a:bodyPr>
          <a:lstStyle/>
          <a:p>
            <a:r>
              <a:rPr lang="en-GB" sz="1400" dirty="0" smtClean="0"/>
              <a:t/>
            </a:r>
            <a:r>
              <a:rPr lang="en-GB" b="0" sz="1400" dirty="0" smtClean="0">
                <a:solidFill>
                  <a:srgbClr val="595959"/>
                </a:solidFill>
              </a:rPr>
              <a:t>Figure 6. Simulation results of different slot lengths.</a:t>
            </a:r>
            <a:endParaRPr lang="en-GB" sz="1400" dirty="0"/>
          </a:p>
        </p:txBody>
      </p:sp>
      <p:sp>
        <p:nvSpPr>
          <p:cNvPr id="3" name="Journal Reference 6"/>
          <p:cNvSpPr>
            <a:spLocks noGrp="1"/>
          </p:cNvSpPr>
          <p:nvPr>
            <p:ph type="subTitle" idx="1"/>
          </p:nvPr>
        </p:nvSpPr>
        <p:spPr>
          <a:xfrm>
            <a:off x="2483768" y="6093296"/>
            <a:ext cx="6264696" cy="625624"/>
          </a:xfrm>
        </p:spPr>
        <p:txBody>
          <a:bodyPr>
            <a:normAutofit/>
          </a:bodyPr>
          <a:lstStyle/>
          <a:p>
            <a:pPr algn="r"/>
            <a:r>
              <a:rPr lang="en-GB" sz="1400" dirty="0" smtClean="0"/>
              <a:t> </a:t>
            </a:r>
            <a:r>
              <a:rPr lang="en-GB" sz="1400" b="1" dirty="0" smtClean="0">
                <a:solidFill>
                  <a:srgbClr val="162d41"/>
                </a:solidFill>
              </a:rPr>
              <a:t>Zhang </a:t>
            </a:r>
            <a:r>
              <a:rPr lang="en-GB" sz="1400" b="1" i="1" dirty="0" smtClean="0">
                <a:solidFill>
                  <a:srgbClr val="162d41"/>
                </a:solidFill>
              </a:rPr>
              <a:t>et al.</a:t>
            </a:r>
          </a:p>
          <a:p>
            <a:pPr algn="r"/>
            <a:r>
              <a:rPr lang="en-GB" sz="1200" dirty="0" smtClean="0">
                <a:solidFill>
                  <a:srgbClr val="FF0000"/>
                </a:solidFill>
              </a:rPr>
              <a:t> </a:t>
            </a:r>
            <a:r>
              <a:rPr lang="en-GB" sz="1200" dirty="0" smtClean="0">
                <a:solidFill>
                  <a:srgbClr val="FF0000"/>
                </a:solidFill>
              </a:rPr>
              <a:t/>
            </a:r>
            <a:r>
              <a:rPr lang="en-GB" sz="1200" b="1" dirty="0" smtClean="0">
                <a:solidFill>
                  <a:srgbClr val="162d41"/>
                </a:solidFill>
              </a:rPr>
              <a:t>Volume 26</a:t>
            </a:r>
            <a:r>
              <a:rPr lang="en-GB" sz="1200" dirty="0" smtClean="0">
                <a:solidFill>
                  <a:srgbClr val="595959"/>
                </a:solidFill>
              </a:rPr>
              <a:t> | </a:t>
            </a:r>
            <a:r>
              <a:rPr lang="en-GB" sz="1200" b="1" dirty="0" smtClean="0">
                <a:solidFill>
                  <a:srgbClr val="162d41"/>
                </a:solidFill>
              </a:rPr>
              <a:t>Part 1</a:t>
            </a:r>
            <a:r>
              <a:rPr lang="en-GB" sz="1200" dirty="0" smtClean="0">
                <a:solidFill>
                  <a:srgbClr val="595959"/>
                </a:solidFill>
              </a:rPr>
              <a:t> | </a:t>
            </a:r>
            <a:r>
              <a:rPr lang="en-GB" sz="1200" dirty="0" smtClean="0">
                <a:solidFill>
                  <a:srgbClr val="162d41"/>
                </a:solidFill>
              </a:rPr>
              <a:t>January 2019</a:t>
            </a:r>
            <a:r>
              <a:rPr lang="en-GB" sz="1200" dirty="0" smtClean="0">
                <a:solidFill>
                  <a:srgbClr val="595959"/>
                </a:solidFill>
              </a:rPr>
              <a:t> | </a:t>
            </a:r>
            <a:r>
              <a:rPr lang="en-GB" sz="1200" dirty="0" smtClean="0">
                <a:solidFill>
                  <a:srgbClr val="162d41"/>
                </a:solidFill>
              </a:rPr>
              <a:t>Pages 11–17</a:t>
            </a:r>
            <a:r>
              <a:rPr lang="en-GB" sz="1200" dirty="0" smtClean="0">
                <a:solidFill>
                  <a:srgbClr val="595959"/>
                </a:solidFill>
              </a:rPr>
              <a:t> | </a:t>
            </a:r>
            <a:r>
              <a:rPr lang="en-GB" sz="1200" dirty="0" smtClean="0">
                <a:solidFill>
                  <a:srgbClr val="162d41"/>
                </a:solidFill>
              </a:rPr>
              <a:t>10.1107/S1600577518014297</a:t>
            </a:r>
            <a:endParaRPr lang="en-GB" sz="1200" dirty="0">
              <a:solidFill>
                <a:srgbClr val="FF0000"/>
              </a:solidFill>
            </a:endParaRPr>
          </a:p>
        </p:txBody>
      </p:sp>
      <p:pic>
        <p:nvPicPr>
          <p:cNvPr id="4" name="Journal Logo 6" descr="IUCrlogo.png"/>
          <p:cNvPicPr>
            <a:picLocks noChangeAspect="1"/>
          </p:cNvPicPr>
          <p:nvPr/>
        </p:nvPicPr>
        <p:blipFill>
          <a:blip r:embed="rId4" cstate="print"/>
          <a:stretch>
            <a:fillRect/>
          </a:stretch>
        </p:blipFill>
        <p:spPr>
          <a:xfrm>
            <a:off x="395536" y="6021289"/>
            <a:ext cx="1944216" cy="579920"/>
          </a:xfrm>
          <a:prstGeom prst="rect">
            <a:avLst/>
          </a:prstGeom>
        </p:spPr>
      </p:pic>
      <p:pic>
        <p:nvPicPr>
          <p:cNvPr id="5" name="Figure 6" descr="IUCrfigure.png"/>
          <p:cNvPicPr>
            <a:picLocks noChangeAspect="1"/>
          </p:cNvPicPr>
          <p:nvPr/>
        </p:nvPicPr>
        <p:blipFill>
          <a:blip r:embed="rId5" cstate="print"/>
          <a:stretch>
            <a:fillRect/>
          </a:stretch>
        </p:blipFill>
        <p:spPr>
          <a:xfrm>
            <a:off x="995326" y="1052736"/>
            <a:ext cx="7153348" cy="4824536"/>
          </a:xfrm>
          <a:prstGeom prst="rect">
            <a:avLst/>
          </a:prstGeom>
        </p:spPr>
      </p:pic>
    </p:spTree>
  </p:cSld>
  <p:clrMapOvr>
    <a:masterClrMapping/>
  </p:clrMapOvr>
</p:sld>
</file>

<file path=ppt/slides/slideabstract.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stract"/>
          <p:cNvSpPr>
            <a:spLocks noGrp="1"/>
          </p:cNvSpPr>
          <p:nvPr>
            <p:ph type="ctrTitle"/>
          </p:nvPr>
        </p:nvSpPr>
        <p:spPr>
          <a:xfrm>
            <a:off x="683568" y="332656"/>
            <a:ext cx="7772400" cy="5310922"/>
          </a:xfrm>
        </p:spPr>
        <p:txBody>
          <a:bodyPr>
            <a:normAutofit/>
          </a:bodyPr>
          <a:lstStyle/>
          <a:p>
            <a:pPr algn="l"/>
            <a:r>
              <a:rPr lang="en-GB" sz="1400" b="1" dirty="0" smtClean="0">
                <a:solidFill>
                  <a:srgbClr val="595959"/>
                </a:solidFill>
              </a:rPr>
              <a:t/>
            </a:r>
            <a:r>
              <a:rPr lang="en-GB" b="1" sz="1600" dirty="0" smtClean="0">
                <a:solidFill>
                  <a:srgbClr val="666666"/>
                </a:solidFill>
              </a:rPr>
              <a:t>Systematic study of a corrugated waveguide as a microwave undulator</a:t>
            </a:r>
            <a:endParaRPr lang="en-GB" sz="1400" dirty="0"/>
          </a:p>
          <a:p>
            <a:pPr algn="l"/>
            <a:r>
              <a:rPr lang="en-GB" sz="1400" dirty="0" smtClean="0">
                <a:solidFill>
                  <a:srgbClr val="595959"/>
                </a:solidFill>
              </a:rPr>
              <a:t/>
            </a:r>
            <a:endParaRPr lang="en-GB" sz="1400" dirty="0"/>
          </a:p>
          <a:p>
            <a:pPr algn="l"/>
            <a:r>
              <a:rPr lang="en-GB" sz="1400" b="1" dirty="0" smtClean="0">
                <a:solidFill>
                  <a:srgbClr val="595959"/>
                </a:solidFill>
              </a:rPr>
              <a:t/>
            </a:r>
            <a:r>
              <a:rPr lang="en-GB" b="0" sz="1400" dirty="0" smtClean="0">
                <a:solidFill>
                  <a:srgbClr val="595959"/>
                </a:solidFill>
              </a:rPr>
              <a:t>A microwave undulator operating at 36 GHz has been designed for a UK X-ray free-electron laser. The equivalent magnetic field is 1.27 T when driven by 50 MW of input power.</a:t>
            </a:r>
            <a:endParaRPr lang="en-GB" sz="1400" dirty="0"/>
          </a:p>
          <a:p>
            <a:pPr algn="l"/>
            <a:r>
              <a:rPr lang="en-GB" sz="1400" dirty="0" smtClean="0">
                <a:solidFill>
                  <a:srgbClr val="595959"/>
                </a:solidFill>
              </a:rPr>
              <a:t/>
            </a:r>
            <a:endParaRPr lang="en-GB" sz="1400" dirty="0"/>
          </a:p>
          <a:p>
            <a:pPr algn="l"/>
            <a:r>
              <a:rPr lang="en-GB" sz="1400" b="1" dirty="0" smtClean="0">
                <a:solidFill>
                  <a:srgbClr val="666666"/>
                </a:solidFill>
              </a:rPr>
              <a:t>Keywords: </a:t>
            </a:r>
            <a:r>
              <a:rPr lang="en-GB" b="0" sz="1400" dirty="0" smtClean="0">
                <a:solidFill>
                  <a:srgbClr val="595959"/>
                </a:solidFill>
              </a:rPr>
              <a:t>microwave undulator; free-electron laser; corrugated waveguide; balanced hybrid condition</a:t>
            </a:r>
            <a:endParaRPr lang="en-GB" sz="1400" dirty="0"/>
          </a:p>
        </p:txBody>
      </p:sp>
      <p:sp>
        <p:nvSpPr>
          <p:cNvPr id="3" name="Journal Reference Abstract"/>
          <p:cNvSpPr>
            <a:spLocks noGrp="1"/>
          </p:cNvSpPr>
          <p:nvPr>
            <p:ph type="subTitle" idx="1"/>
          </p:nvPr>
        </p:nvSpPr>
        <p:spPr>
          <a:xfrm>
            <a:off x="2483768" y="6093296"/>
            <a:ext cx="6264696" cy="625624"/>
          </a:xfrm>
        </p:spPr>
        <p:txBody>
          <a:bodyPr>
            <a:normAutofit/>
          </a:bodyPr>
          <a:lstStyle/>
          <a:p>
            <a:pPr algn="r"/>
            <a:r>
              <a:rPr lang="en-GB" sz="1400" dirty="0" smtClean="0"/>
              <a:t> </a:t>
            </a:r>
            <a:r>
              <a:rPr lang="en-GB" sz="1400" b="1" dirty="0" smtClean="0">
                <a:solidFill>
                  <a:srgbClr val="162d41"/>
                </a:solidFill>
              </a:rPr>
              <a:t>Zhang </a:t>
            </a:r>
            <a:r>
              <a:rPr lang="en-GB" sz="1400" b="1" i="1" dirty="0" smtClean="0">
                <a:solidFill>
                  <a:srgbClr val="162d41"/>
                </a:solidFill>
              </a:rPr>
              <a:t>et al.</a:t>
            </a:r>
          </a:p>
          <a:p>
            <a:pPr algn="r"/>
            <a:r>
              <a:rPr lang="en-GB" sz="1200" dirty="0" smtClean="0">
                <a:solidFill>
                  <a:srgbClr val="FF0000"/>
                </a:solidFill>
              </a:rPr>
              <a:t> </a:t>
            </a:r>
            <a:r>
              <a:rPr lang="en-GB" sz="1200" dirty="0" smtClean="0">
                <a:solidFill>
                  <a:srgbClr val="FF0000"/>
                </a:solidFill>
              </a:rPr>
              <a:t/>
            </a:r>
            <a:r>
              <a:rPr lang="en-GB" sz="1200" b="1" dirty="0" smtClean="0">
                <a:solidFill>
                  <a:srgbClr val="162d41"/>
                </a:solidFill>
              </a:rPr>
              <a:t>Volume 26</a:t>
            </a:r>
            <a:r>
              <a:rPr lang="en-GB" sz="1200" dirty="0" smtClean="0">
                <a:solidFill>
                  <a:srgbClr val="595959"/>
                </a:solidFill>
              </a:rPr>
              <a:t> | </a:t>
            </a:r>
            <a:r>
              <a:rPr lang="en-GB" sz="1200" b="1" dirty="0" smtClean="0">
                <a:solidFill>
                  <a:srgbClr val="162d41"/>
                </a:solidFill>
              </a:rPr>
              <a:t>Part 1</a:t>
            </a:r>
            <a:r>
              <a:rPr lang="en-GB" sz="1200" dirty="0" smtClean="0">
                <a:solidFill>
                  <a:srgbClr val="595959"/>
                </a:solidFill>
              </a:rPr>
              <a:t> | </a:t>
            </a:r>
            <a:r>
              <a:rPr lang="en-GB" sz="1200" dirty="0" smtClean="0">
                <a:solidFill>
                  <a:srgbClr val="162d41"/>
                </a:solidFill>
              </a:rPr>
              <a:t>January 2019</a:t>
            </a:r>
            <a:r>
              <a:rPr lang="en-GB" sz="1200" dirty="0" smtClean="0">
                <a:solidFill>
                  <a:srgbClr val="595959"/>
                </a:solidFill>
              </a:rPr>
              <a:t> | </a:t>
            </a:r>
            <a:r>
              <a:rPr lang="en-GB" sz="1200" dirty="0" smtClean="0">
                <a:solidFill>
                  <a:srgbClr val="162d41"/>
                </a:solidFill>
              </a:rPr>
              <a:t>Pages 11–17</a:t>
            </a:r>
            <a:r>
              <a:rPr lang="en-GB" sz="1200" dirty="0" smtClean="0">
                <a:solidFill>
                  <a:srgbClr val="595959"/>
                </a:solidFill>
              </a:rPr>
              <a:t> | </a:t>
            </a:r>
            <a:r>
              <a:rPr lang="en-GB" sz="1200" dirty="0" smtClean="0">
                <a:solidFill>
                  <a:srgbClr val="162d41"/>
                </a:solidFill>
              </a:rPr>
              <a:t>10.1107/S1600577518014297</a:t>
            </a:r>
            <a:endParaRPr lang="en-GB" sz="1200" dirty="0">
              <a:solidFill>
                <a:srgbClr val="FF0000"/>
              </a:solidFill>
            </a:endParaRPr>
          </a:p>
        </p:txBody>
      </p:sp>
      <p:pic>
        <p:nvPicPr>
          <p:cNvPr id="4" name="Journal Logo Abstract" descr="IUCrlogo.png"/>
          <p:cNvPicPr>
            <a:picLocks noChangeAspect="1"/>
          </p:cNvPicPr>
          <p:nvPr/>
        </p:nvPicPr>
        <p:blipFill>
          <a:blip r:embed="rId3" cstate="print"/>
          <a:stretch>
            <a:fillRect/>
          </a:stretch>
        </p:blipFill>
        <p:spPr>
          <a:xfrm>
            <a:off x="395536" y="6021289"/>
            <a:ext cx="1944216" cy="579920"/>
          </a:xfrm>
          <a:prstGeom prst="rect">
            <a:avLst/>
          </a:prstGeom>
        </p:spPr>
      </p:pic>
    </p:spTree>
  </p:cSld>
  <p:clrMapOvr>
    <a:masterClrMapping/>
  </p:clrMapOvr>
</p:sld>
</file>

<file path=ppt/slides/slidecover.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ticle Title"/>
          <p:cNvSpPr>
            <a:spLocks noGrp="1"/>
          </p:cNvSpPr>
          <p:nvPr>
            <p:ph type="ctrTitle"/>
          </p:nvPr>
        </p:nvSpPr>
        <p:spPr>
          <a:xfrm>
            <a:off x="714348" y="2857496"/>
            <a:ext cx="7843838" cy="3571900"/>
          </a:xfrm>
        </p:spPr>
        <p:txBody>
          <a:bodyPr anchor="t">
            <a:noAutofit/>
          </a:bodyPr>
          <a:lstStyle/>
          <a:p>
            <a:pPr algn="l"/>
            <a:r>
              <a:rPr lang="en-GB" sz="2000" b="1" dirty="0" smtClean="0">
                <a:solidFill>
                  <a:srgbClr val="666666"/>
                </a:solidFill>
              </a:rPr>
              <a:t/>
            </a:r>
            <a:r>
              <a:rPr lang="en-GB" b="1" sz="2000" dirty="0" smtClean="0">
                <a:solidFill>
                  <a:srgbClr val="666666"/>
                </a:solidFill>
              </a:rPr>
              <a:t>Systematic study of a corrugated waveguide as a microwave undulator</a:t>
            </a:r>
            <a:endParaRPr lang="en-GB" sz="2000" dirty="0"/>
          </a:p>
          <a:p>
            <a:pPr algn="l"/>
            <a:r>
              <a:rPr lang="en-GB" sz="1400" dirty="0" smtClean="0">
                <a:solidFill>
                  <a:srgbClr val="595959"/>
                </a:solidFill>
              </a:rPr>
              <a:t/>
            </a:r>
            <a:endParaRPr lang="en-GB" sz="1400" dirty="0"/>
          </a:p>
          <a:p>
            <a:pPr algn="l"/>
            <a:r>
              <a:rPr lang="en-GB" sz="1600" b="1" dirty="0" smtClean="0">
                <a:solidFill>
                  <a:srgbClr val="595959"/>
                </a:solidFill>
              </a:rPr>
              <a:t/>
            </a:r>
            <a:r>
              <a:rPr lang="en-GB" sz="1600" b="1" dirty="0" smtClean="0">
                <a:solidFill>
                  <a:srgbClr val="162d41"/>
                </a:solidFill>
              </a:rPr>
              <a:t>L. Zhang, W. He, J. Clarke, K. Ronald, A. D. R. Phelps, A. Cross and </a:t>
            </a:r>
            <a:endParaRPr lang="en-GB" sz="1400" dirty="0"/>
          </a:p>
        </p:txBody>
      </p:sp>
      <p:sp>
        <p:nvSpPr>
          <p:cNvPr id="3" name="Journal Reference"/>
          <p:cNvSpPr>
            <a:spLocks noGrp="1"/>
          </p:cNvSpPr>
          <p:nvPr>
            <p:ph type="subTitle" idx="1"/>
          </p:nvPr>
        </p:nvSpPr>
        <p:spPr>
          <a:xfrm>
            <a:off x="714348" y="2071678"/>
            <a:ext cx="7858180" cy="625624"/>
          </a:xfrm>
        </p:spPr>
        <p:txBody>
          <a:bodyPr>
            <a:normAutofit/>
          </a:bodyPr>
          <a:lstStyle/>
          <a:p>
            <a:pPr algn="l"/>
            <a:r>
              <a:rPr lang="en-GB" sz="1600" b="1" dirty="0" smtClean="0">
                <a:solidFill>
                  <a:srgbClr val="990000"/>
                </a:solidFill>
              </a:rPr>
              <a:t/>
            </a:r>
            <a:r>
              <a:rPr lang="en-GB" sz="1600" b="1" dirty="0" smtClean="0">
                <a:solidFill>
                  <a:srgbClr val="162d41"/>
                </a:solidFill>
              </a:rPr>
              <a:t>Volume 26</a:t>
            </a:r>
            <a:r>
              <a:rPr lang="en-GB" sz="1600" dirty="0" smtClean="0">
                <a:solidFill>
                  <a:srgbClr val="595959"/>
                </a:solidFill>
              </a:rPr>
              <a:t> | </a:t>
            </a:r>
            <a:r>
              <a:rPr lang="en-GB" sz="1600" b="1" dirty="0" smtClean="0">
                <a:solidFill>
                  <a:srgbClr val="162d41"/>
                </a:solidFill>
              </a:rPr>
              <a:t>Part 1</a:t>
            </a:r>
            <a:r>
              <a:rPr lang="en-GB" sz="1600" dirty="0" smtClean="0">
                <a:solidFill>
                  <a:srgbClr val="595959"/>
                </a:solidFill>
              </a:rPr>
              <a:t> | </a:t>
            </a:r>
            <a:r>
              <a:rPr lang="en-GB" sz="1600" dirty="0" smtClean="0">
                <a:solidFill>
                  <a:srgbClr val="162d41"/>
                </a:solidFill>
              </a:rPr>
              <a:t>January 2019</a:t>
            </a:r>
            <a:r>
              <a:rPr lang="en-GB" sz="1600" dirty="0" smtClean="0">
                <a:solidFill>
                  <a:srgbClr val="595959"/>
                </a:solidFill>
              </a:rPr>
              <a:t> | </a:t>
            </a:r>
            <a:r>
              <a:rPr lang="en-GB" sz="1600" dirty="0" smtClean="0">
                <a:solidFill>
                  <a:srgbClr val="162d41"/>
                </a:solidFill>
              </a:rPr>
              <a:t>Pages 11–17</a:t>
            </a:r>
            <a:r>
              <a:rPr lang="en-GB" sz="1600" dirty="0" smtClean="0">
                <a:solidFill>
                  <a:srgbClr val="595959"/>
                </a:solidFill>
              </a:rPr>
              <a:t> | </a:t>
            </a:r>
            <a:r>
              <a:rPr lang="en-GB" sz="1600" dirty="0" smtClean="0">
                <a:solidFill>
                  <a:srgbClr val="162d41"/>
                </a:solidFill>
              </a:rPr>
              <a:t>10.1107/S1600577518014297</a:t>
            </a:r>
            <a:endParaRPr lang="en-GB" sz="1600" dirty="0">
              <a:solidFill>
                <a:srgbClr val="FF0000"/>
              </a:solidFill>
            </a:endParaRPr>
          </a:p>
        </p:txBody>
      </p:sp>
      <p:pic>
        <p:nvPicPr>
          <p:cNvPr id="4" name="Journal Logo" descr="IUCrlogo.png"/>
          <p:cNvPicPr>
            <a:picLocks noChangeAspect="1"/>
          </p:cNvPicPr>
          <p:nvPr/>
        </p:nvPicPr>
        <p:blipFill>
          <a:blip r:embed="rId3" cstate="print"/>
          <a:stretch>
            <a:fillRect/>
          </a:stretch>
        </p:blipFill>
        <p:spPr>
          <a:xfrm>
            <a:off x="785786" y="714356"/>
            <a:ext cx="3832002" cy="114300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9</Words>
  <Application>Microsoft Office PowerPoint</Application>
  <PresentationFormat>On-screen Show (4:3)</PresentationFormat>
  <Paragraphs>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Figure title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 title</dc:title>
  <dc:creator>simon</dc:creator>
  <cp:lastModifiedBy>simon</cp:lastModifiedBy>
  <cp:revision>6</cp:revision>
  <dcterms:created xsi:type="dcterms:W3CDTF">2014-12-05T16:09:44Z</dcterms:created>
  <dcterms:modified xsi:type="dcterms:W3CDTF">2014-12-09T11:44:25Z</dcterms:modified>
</cp:coreProperties>
</file>