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gif" ContentType="image/gif"/>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abstract.xml" ContentType="application/vnd.openxmlformats-officedocument.presentationml.slide+xml"/>
  <Override PartName="/ppt/notesSlides/notesSlideabstract.xml" ContentType="application/vnd.openxmlformats-officedocument.presentationml.notesSlide+xml"/>
  <Override PartName="/ppt/slides/slidecover.xml" ContentType="application/vnd.openxmlformats-officedocument.presentationml.slide+xml"/>
  <Override PartName="/ppt/notesSlides/notesSlidecover.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000" r:id="rIdCover"/>
    <p:sldId id="1001" r:id="rIdAbstract"/>
    <p:sldId id="256" r:id="rId90"/>
    <p:sldId id="257" r:id="rId91"/>
    <p:sldId id="258" r:id="rId9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98" y="12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0" Type="http://schemas.openxmlformats.org/officeDocument/2006/relationships/slide" Target="slides/slide1.xml"/><Relationship Id="rId91" Type="http://schemas.openxmlformats.org/officeDocument/2006/relationships/slide" Target="slides/slide2.xml"/><Relationship Id="rId92" Type="http://schemas.openxmlformats.org/officeDocument/2006/relationships/slide" Target="slides/slide3.xml"/><Relationship Id="rIdAbstract" Type="http://schemas.openxmlformats.org/officeDocument/2006/relationships/slide" Target="slides/slideabstract.xml"/><Relationship Id="rIdCover" Type="http://schemas.openxmlformats.org/officeDocument/2006/relationships/slide" Target="slides/slidecover.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D88E22-B339-4D1F-9AA1-A55FBF89BA4D}" type="datetimeFigureOut">
              <a:rPr lang="en-GB" smtClean="0"/>
              <a:pPr/>
              <a:t>09/12/2014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D34A19-1034-4F07-BCD4-05E5E1DABBF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abstract.xml.rels><?xml version="1.0" encoding="UTF-8" standalone="yes"?>
<Relationships xmlns="http://schemas.openxmlformats.org/package/2006/relationships"><Relationship Id="rId2" Type="http://schemas.openxmlformats.org/officeDocument/2006/relationships/slide" Target="../slides/slideabstract.xml"/><Relationship Id="rId1" Type="http://schemas.openxmlformats.org/officeDocument/2006/relationships/notesMaster" Target="../notesMasters/notesMaster1.xml"/></Relationships>

</file>

<file path=ppt/notesSlides/_rels/notesSlidecover.xml.rels><?xml version="1.0" encoding="UTF-8" standalone="yes"?>
<Relationships xmlns="http://schemas.openxmlformats.org/package/2006/relationships"><Relationship Id="rId2" Type="http://schemas.openxmlformats.org/officeDocument/2006/relationships/slide" Target="../slides/slidecover.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Chemical structure of ebastine. [Sharma, R., Prasher, D. and Tiwari, R. K. (2015). J. Appl. Cryst. 48, 1299-1301.   10.1107/S160057671501050X]</a:t>
            </a:r>
            <a:endParaRPr lang="en-GB" dirty="0"/>
          </a:p>
        </p:txBody>
      </p:sp>
      <p:sp>
        <p:nvSpPr>
          <p:cNvPr id="4" name="Slide Number Placeholder 3"/>
          <p:cNvSpPr>
            <a:spLocks noGrp="1"/>
          </p:cNvSpPr>
          <p:nvPr>
            <p:ph type="sldNum" sz="quarter" idx="10"/>
          </p:nvPr>
        </p:nvSpPr>
        <p:spPr/>
        <p:txBody>
          <a:bodyPr/>
          <a:lstStyle/>
          <a:p>
            <a:fld id="{9FD34A19-1034-4F07-BCD4-05E5E1DABBFE}"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An ORTEP view of the title compound, showing the molecular configuration and its atomic numbering scheme. Displacement ellipsoids are drawn at the 50% probability level. H atoms are drawn as circles of arbitrary radius. [Sharma, R., Prasher, D. and Tiwari, R. K. (2015). J. Appl. Cryst. 48, 1299-1301.   10.1107/S160057671501050X]</a:t>
            </a:r>
            <a:endParaRPr lang="en-GB" dirty="0"/>
          </a:p>
        </p:txBody>
      </p:sp>
      <p:sp>
        <p:nvSpPr>
          <p:cNvPr id="4" name="Slide Number Placeholder 3"/>
          <p:cNvSpPr>
            <a:spLocks noGrp="1"/>
          </p:cNvSpPr>
          <p:nvPr>
            <p:ph type="sldNum" sz="quarter" idx="10"/>
          </p:nvPr>
        </p:nvSpPr>
        <p:spPr/>
        <p:txBody>
          <a:bodyPr/>
          <a:lstStyle/>
          <a:p>
            <a:fld id="{9FD34A19-1034-4F07-BCD4-05E5E1DABBFE}" type="slidenum">
              <a:rPr lang="en-GB" smtClean="0"/>
              <a:pPr/>
              <a:t>1</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crystal packing structure of ebastine along the b axis. Hydrogen bonds are shown as dashed lines. H atoms have been omitted for clarity. [Sharma, R., Prasher, D. and Tiwari, R. K. (2015). J. Appl. Cryst. 48, 1299-1301.   10.1107/S160057671501050X]</a:t>
            </a:r>
            <a:endParaRPr lang="en-GB" dirty="0"/>
          </a:p>
        </p:txBody>
      </p:sp>
      <p:sp>
        <p:nvSpPr>
          <p:cNvPr id="4" name="Slide Number Placeholder 3"/>
          <p:cNvSpPr>
            <a:spLocks noGrp="1"/>
          </p:cNvSpPr>
          <p:nvPr>
            <p:ph type="sldNum" sz="quarter" idx="10"/>
          </p:nvPr>
        </p:nvSpPr>
        <p:spPr/>
        <p:txBody>
          <a:bodyPr/>
          <a:lstStyle/>
          <a:p>
            <a:fld id="{9FD34A19-1034-4F07-BCD4-05E5E1DABBFE}" type="slidenum">
              <a:rPr lang="en-GB" smtClean="0"/>
              <a:pPr/>
              <a:t>1</a:t>
            </a:fld>
            <a:endParaRPr lang="en-GB"/>
          </a:p>
        </p:txBody>
      </p:sp>
    </p:spTree>
  </p:cSld>
  <p:clrMapOvr>
    <a:masterClrMapping/>
  </p:clrMapOvr>
</p:notes>
</file>

<file path=ppt/notesSlides/notesSlideabstract.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Ebastine belongs to the category of second-generation non-sedating H1 receptor antagonists and is chiefly used for the treatment of allergic rhinitis and chronic urticaria. The present paper reports findings on the crystal and molecular structure of ebastine, employing the technique of single-crystal X-ray diffraction. Ebastine crystallizes in the monoclinic P21/c space group with unit-cell dimensions a = 16.5890 (12), b = 10.9575 (8), c = 16.6795 (11) Å, β = 113.623 (2)°, V = 2777.8 (3) Å3, Z = 4 and calculated density amounting to 1.123 Mg m−3. The structure factor value was observed 1016 and final R = 0.0496 for 4360 unique reflections. The piperidine ring in the ebastine molecule was found to exist in a chair conformation, and the C—N bond length was 1.459 (3) Å, thereby showing good agreement with the standard C—N bond length of 1.472 Å.</a:t>
            </a:r>
            <a:endParaRPr lang="en-GB" dirty="0"/>
          </a:p>
        </p:txBody>
      </p:sp>
      <p:sp>
        <p:nvSpPr>
          <p:cNvPr id="4" name="Slide Number Placeholder 3"/>
          <p:cNvSpPr>
            <a:spLocks noGrp="1"/>
          </p:cNvSpPr>
          <p:nvPr>
            <p:ph type="sldNum" sz="quarter" idx="10"/>
          </p:nvPr>
        </p:nvSpPr>
        <p:spPr/>
        <p:txBody>
          <a:bodyPr/>
          <a:lstStyle/>
          <a:p>
            <a:fld id="{9FD34A19-1034-4F07-BCD4-05E5E1DABBFE}" type="slidenum">
              <a:rPr lang="en-GB" smtClean="0"/>
              <a:pPr/>
              <a:t>1</a:t>
            </a:fld>
            <a:endParaRPr lang="en-GB"/>
          </a:p>
        </p:txBody>
      </p:sp>
    </p:spTree>
  </p:cSld>
  <p:clrMapOvr>
    <a:masterClrMapping/>
  </p:clrMapOvr>
</p:notes>
</file>

<file path=ppt/notesSlides/notesSlidecover.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crystal and molecular structure of ebastine has been determined, employing the technique of single-crystal X-ray diffraction. The piperidine ring in the ebastine molecule was found to exist in a chair conformation.</a:t>
            </a:r>
            <a:endParaRPr lang="en-GB" dirty="0"/>
          </a:p>
        </p:txBody>
      </p:sp>
      <p:sp>
        <p:nvSpPr>
          <p:cNvPr id="4" name="Slide Number Placeholder 3"/>
          <p:cNvSpPr>
            <a:spLocks noGrp="1"/>
          </p:cNvSpPr>
          <p:nvPr>
            <p:ph type="sldNum" sz="quarter" idx="10"/>
          </p:nvPr>
        </p:nvSpPr>
        <p:spPr/>
        <p:txBody>
          <a:bodyPr/>
          <a:lstStyle/>
          <a:p>
            <a:fld id="{9FD34A19-1034-4F07-BCD4-05E5E1DABBFE}"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17F767C-1609-4890-943F-06C1AAE54CED}"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64A4F9-9CFA-4165-B04F-80B53FA76C5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7F767C-1609-4890-943F-06C1AAE54CED}"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64A4F9-9CFA-4165-B04F-80B53FA76C5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7F767C-1609-4890-943F-06C1AAE54CED}"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64A4F9-9CFA-4165-B04F-80B53FA76C5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7F767C-1609-4890-943F-06C1AAE54CED}"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64A4F9-9CFA-4165-B04F-80B53FA76C5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7F767C-1609-4890-943F-06C1AAE54CED}"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64A4F9-9CFA-4165-B04F-80B53FA76C5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17F767C-1609-4890-943F-06C1AAE54CED}" type="datetimeFigureOut">
              <a:rPr lang="en-GB" smtClean="0"/>
              <a:pPr/>
              <a:t>09/12/2014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64A4F9-9CFA-4165-B04F-80B53FA76C5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17F767C-1609-4890-943F-06C1AAE54CED}" type="datetimeFigureOut">
              <a:rPr lang="en-GB" smtClean="0"/>
              <a:pPr/>
              <a:t>09/12/2014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64A4F9-9CFA-4165-B04F-80B53FA76C5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17F767C-1609-4890-943F-06C1AAE54CED}" type="datetimeFigureOut">
              <a:rPr lang="en-GB" smtClean="0"/>
              <a:pPr/>
              <a:t>09/12/2014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64A4F9-9CFA-4165-B04F-80B53FA76C5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7F767C-1609-4890-943F-06C1AAE54CED}" type="datetimeFigureOut">
              <a:rPr lang="en-GB" smtClean="0"/>
              <a:pPr/>
              <a:t>09/12/2014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64A4F9-9CFA-4165-B04F-80B53FA76C5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7F767C-1609-4890-943F-06C1AAE54CED}" type="datetimeFigureOut">
              <a:rPr lang="en-GB" smtClean="0"/>
              <a:pPr/>
              <a:t>09/12/2014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64A4F9-9CFA-4165-B04F-80B53FA76C5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7F767C-1609-4890-943F-06C1AAE54CED}" type="datetimeFigureOut">
              <a:rPr lang="en-GB" smtClean="0"/>
              <a:pPr/>
              <a:t>09/12/2014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64A4F9-9CFA-4165-B04F-80B53FA76C5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7F767C-1609-4890-943F-06C1AAE54CED}" type="datetimeFigureOut">
              <a:rPr lang="en-GB" smtClean="0"/>
              <a:pPr/>
              <a:t>09/12/2014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64A4F9-9CFA-4165-B04F-80B53FA76C5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x.doi.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dx.doi.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dx.doi.or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1.png"/></Relationships>

</file>

<file path=ppt/slides/_rels/slideabstract.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abstract.xml"/><Relationship Id="rId1" Type="http://schemas.openxmlformats.org/officeDocument/2006/relationships/slideLayout" Target="../slideLayouts/slideLayout1.xml"/></Relationships>

</file>

<file path=ppt/slides/_rels/slidecover.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cover.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ption 1"/>
          <p:cNvSpPr>
            <a:spLocks noGrp="1"/>
          </p:cNvSpPr>
          <p:nvPr>
            <p:ph type="ctrTitle"/>
          </p:nvPr>
        </p:nvSpPr>
        <p:spPr>
          <a:xfrm>
            <a:off x="683568" y="332656"/>
            <a:ext cx="7772400" cy="576064"/>
          </a:xfrm>
        </p:spPr>
        <p:txBody>
          <a:bodyPr>
            <a:normAutofit/>
          </a:bodyPr>
          <a:lstStyle/>
          <a:p>
            <a:r>
              <a:rPr lang="en-GB" sz="1400" dirty="0" smtClean="0"/>
              <a:t/>
            </a:r>
            <a:r>
              <a:rPr lang="en-GB" b="0" sz="1400" dirty="0" smtClean="0">
                <a:solidFill>
                  <a:srgbClr val="595959"/>
                </a:solidFill>
              </a:rPr>
              <a:t>Figure 1. Chemical structure of ebastine.</a:t>
            </a:r>
            <a:endParaRPr lang="en-GB" sz="1400" dirty="0"/>
          </a:p>
        </p:txBody>
      </p:sp>
      <p:sp>
        <p:nvSpPr>
          <p:cNvPr id="3" name="Journal Reference 1"/>
          <p:cNvSpPr>
            <a:spLocks noGrp="1"/>
          </p:cNvSpPr>
          <p:nvPr>
            <p:ph type="subTitle" idx="1"/>
          </p:nvPr>
        </p:nvSpPr>
        <p:spPr>
          <a:xfrm>
            <a:off x="2483768" y="6093296"/>
            <a:ext cx="6264696" cy="625624"/>
          </a:xfrm>
        </p:spPr>
        <p:txBody>
          <a:bodyPr>
            <a:normAutofit/>
          </a:bodyPr>
          <a:lstStyle/>
          <a:p>
            <a:pPr algn="r"/>
            <a:r>
              <a:rPr lang="en-GB" sz="1400" dirty="0" smtClean="0"/>
              <a:t> </a:t>
            </a:r>
            <a:r>
              <a:rPr lang="en-GB" sz="1400" b="1" dirty="0" smtClean="0">
                <a:solidFill>
                  <a:srgbClr val="43260a"/>
                </a:solidFill>
              </a:rPr>
              <a:t>Sharma </a:t>
            </a:r>
            <a:r>
              <a:rPr lang="en-GB" sz="1400" b="1" i="1" dirty="0" smtClean="0">
                <a:solidFill>
                  <a:srgbClr val="43260a"/>
                </a:solidFill>
              </a:rPr>
              <a:t>et al.</a:t>
            </a:r>
          </a:p>
          <a:p>
            <a:pPr algn="r"/>
            <a:r>
              <a:rPr lang="en-GB" sz="1200" dirty="0" smtClean="0">
                <a:solidFill>
                  <a:srgbClr val="FF0000"/>
                </a:solidFill>
              </a:rPr>
              <a:t> </a:t>
            </a:r>
            <a:r>
              <a:rPr lang="en-GB" sz="1200" dirty="0" smtClean="0">
                <a:solidFill>
                  <a:srgbClr val="FF0000"/>
                </a:solidFill>
              </a:rPr>
              <a:t/>
            </a:r>
            <a:r>
              <a:rPr lang="en-GB" sz="1200" b="1" dirty="0" smtClean="0">
                <a:solidFill>
                  <a:srgbClr val="43260a"/>
                </a:solidFill>
              </a:rPr>
              <a:t>Volume 48</a:t>
            </a:r>
            <a:r>
              <a:rPr lang="en-GB" sz="1200" dirty="0" smtClean="0">
                <a:solidFill>
                  <a:srgbClr val="595959"/>
                </a:solidFill>
              </a:rPr>
              <a:t> | </a:t>
            </a:r>
            <a:r>
              <a:rPr lang="en-GB" sz="1200" b="1" dirty="0" smtClean="0">
                <a:solidFill>
                  <a:srgbClr val="43260a"/>
                </a:solidFill>
              </a:rPr>
              <a:t>Part 4</a:t>
            </a:r>
            <a:r>
              <a:rPr lang="en-GB" sz="1200" dirty="0" smtClean="0">
                <a:solidFill>
                  <a:srgbClr val="595959"/>
                </a:solidFill>
              </a:rPr>
              <a:t> | </a:t>
            </a:r>
            <a:r>
              <a:rPr lang="en-GB" sz="1200" dirty="0" smtClean="0">
                <a:solidFill>
                  <a:srgbClr val="43260a"/>
                </a:solidFill>
              </a:rPr>
              <a:t>August 2015</a:t>
            </a:r>
            <a:r>
              <a:rPr lang="en-GB" sz="1200" dirty="0" smtClean="0">
                <a:solidFill>
                  <a:srgbClr val="595959"/>
                </a:solidFill>
              </a:rPr>
              <a:t> | </a:t>
            </a:r>
            <a:r>
              <a:rPr lang="en-GB" sz="1200" dirty="0" smtClean="0">
                <a:solidFill>
                  <a:srgbClr val="43260a"/>
                </a:solidFill>
              </a:rPr>
              <a:t>Pages 1299–1301</a:t>
            </a:r>
            <a:r>
              <a:rPr lang="en-GB" sz="1200" dirty="0" smtClean="0">
                <a:solidFill>
                  <a:srgbClr val="595959"/>
                </a:solidFill>
              </a:rPr>
              <a:t> | </a:t>
            </a:r>
            <a:r>
              <a:rPr lang="en-GB" sz="1200" dirty="0" smtClean="0">
                <a:solidFill>
                  <a:srgbClr val="43260a"/>
                </a:solidFill>
              </a:rPr>
              <a:t>10.1107/S160057671501050X</a:t>
            </a:r>
            <a:endParaRPr lang="en-GB" sz="1200" dirty="0">
              <a:solidFill>
                <a:srgbClr val="FF0000"/>
              </a:solidFill>
            </a:endParaRPr>
          </a:p>
        </p:txBody>
      </p:sp>
      <p:pic>
        <p:nvPicPr>
          <p:cNvPr id="4" name="Journal Logo 1" descr="IUCrlogo.png"/>
          <p:cNvPicPr>
            <a:picLocks noChangeAspect="1"/>
          </p:cNvPicPr>
          <p:nvPr/>
        </p:nvPicPr>
        <p:blipFill>
          <a:blip r:embed="rId4" cstate="print"/>
          <a:stretch>
            <a:fillRect/>
          </a:stretch>
        </p:blipFill>
        <p:spPr>
          <a:xfrm>
            <a:off x="395536" y="6021289"/>
            <a:ext cx="1944216" cy="579920"/>
          </a:xfrm>
          <a:prstGeom prst="rect">
            <a:avLst/>
          </a:prstGeom>
        </p:spPr>
      </p:pic>
      <p:pic>
        <p:nvPicPr>
          <p:cNvPr id="5" name="Figure 1" descr="IUCrfigure.png"/>
          <p:cNvPicPr>
            <a:picLocks noChangeAspect="1"/>
          </p:cNvPicPr>
          <p:nvPr/>
        </p:nvPicPr>
        <p:blipFill>
          <a:blip r:embed="rId5" cstate="print"/>
          <a:stretch>
            <a:fillRect/>
          </a:stretch>
        </p:blipFill>
        <p:spPr>
          <a:xfrm>
            <a:off x="1657851" y="1052736"/>
            <a:ext cx="5828298" cy="482453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ption 2"/>
          <p:cNvSpPr>
            <a:spLocks noGrp="1"/>
          </p:cNvSpPr>
          <p:nvPr>
            <p:ph type="ctrTitle"/>
          </p:nvPr>
        </p:nvSpPr>
        <p:spPr>
          <a:xfrm>
            <a:off x="683568" y="332656"/>
            <a:ext cx="7772400" cy="576064"/>
          </a:xfrm>
        </p:spPr>
        <p:txBody>
          <a:bodyPr>
            <a:normAutofit/>
          </a:bodyPr>
          <a:lstStyle/>
          <a:p>
            <a:r>
              <a:rPr lang="en-GB" sz="1400" dirty="0" smtClean="0"/>
              <a:t/>
            </a:r>
            <a:r>
              <a:rPr lang="en-GB" b="0" sz="1400" dirty="0" smtClean="0">
                <a:solidFill>
                  <a:srgbClr val="595959"/>
                </a:solidFill>
              </a:rPr>
              <a:t>Figure 2. An </a:t>
            </a:r>
            <a:r>
              <a:rPr lang="en-GB" b="0" i="1" sz="1400" baseline="0" dirty="0" smtClean="0">
                <a:solidFill>
                  <a:srgbClr val="595959"/>
                </a:solidFill>
              </a:rPr>
              <a:t>ORTEP</a:t>
            </a:r>
            <a:r>
              <a:rPr lang="en-GB" b="0" i="0" sz="1400" baseline="0" dirty="0" smtClean="0">
                <a:solidFill>
                  <a:srgbClr val="595959"/>
                </a:solidFill>
              </a:rPr>
              <a:t> view of the title compound, showing the molecular configuration and its atomic numbering scheme. Displacement ellipsoids are drawn at the 50% probability level. H atoms are drawn  ...</a:t>
            </a:r>
            <a:endParaRPr lang="en-GB" sz="1400" dirty="0"/>
          </a:p>
        </p:txBody>
      </p:sp>
      <p:sp>
        <p:nvSpPr>
          <p:cNvPr id="3" name="Journal Reference 2"/>
          <p:cNvSpPr>
            <a:spLocks noGrp="1"/>
          </p:cNvSpPr>
          <p:nvPr>
            <p:ph type="subTitle" idx="1"/>
          </p:nvPr>
        </p:nvSpPr>
        <p:spPr>
          <a:xfrm>
            <a:off x="2483768" y="6093296"/>
            <a:ext cx="6264696" cy="625624"/>
          </a:xfrm>
        </p:spPr>
        <p:txBody>
          <a:bodyPr>
            <a:normAutofit/>
          </a:bodyPr>
          <a:lstStyle/>
          <a:p>
            <a:pPr algn="r"/>
            <a:r>
              <a:rPr lang="en-GB" sz="1400" dirty="0" smtClean="0"/>
              <a:t> </a:t>
            </a:r>
            <a:r>
              <a:rPr lang="en-GB" sz="1400" b="1" dirty="0" smtClean="0">
                <a:solidFill>
                  <a:srgbClr val="43260a"/>
                </a:solidFill>
              </a:rPr>
              <a:t>Sharma </a:t>
            </a:r>
            <a:r>
              <a:rPr lang="en-GB" sz="1400" b="1" i="1" dirty="0" smtClean="0">
                <a:solidFill>
                  <a:srgbClr val="43260a"/>
                </a:solidFill>
              </a:rPr>
              <a:t>et al.</a:t>
            </a:r>
          </a:p>
          <a:p>
            <a:pPr algn="r"/>
            <a:r>
              <a:rPr lang="en-GB" sz="1200" dirty="0" smtClean="0">
                <a:solidFill>
                  <a:srgbClr val="FF0000"/>
                </a:solidFill>
              </a:rPr>
              <a:t> </a:t>
            </a:r>
            <a:r>
              <a:rPr lang="en-GB" sz="1200" dirty="0" smtClean="0">
                <a:solidFill>
                  <a:srgbClr val="FF0000"/>
                </a:solidFill>
              </a:rPr>
              <a:t/>
            </a:r>
            <a:r>
              <a:rPr lang="en-GB" sz="1200" b="1" dirty="0" smtClean="0">
                <a:solidFill>
                  <a:srgbClr val="43260a"/>
                </a:solidFill>
              </a:rPr>
              <a:t>Volume 48</a:t>
            </a:r>
            <a:r>
              <a:rPr lang="en-GB" sz="1200" dirty="0" smtClean="0">
                <a:solidFill>
                  <a:srgbClr val="595959"/>
                </a:solidFill>
              </a:rPr>
              <a:t> | </a:t>
            </a:r>
            <a:r>
              <a:rPr lang="en-GB" sz="1200" b="1" dirty="0" smtClean="0">
                <a:solidFill>
                  <a:srgbClr val="43260a"/>
                </a:solidFill>
              </a:rPr>
              <a:t>Part 4</a:t>
            </a:r>
            <a:r>
              <a:rPr lang="en-GB" sz="1200" dirty="0" smtClean="0">
                <a:solidFill>
                  <a:srgbClr val="595959"/>
                </a:solidFill>
              </a:rPr>
              <a:t> | </a:t>
            </a:r>
            <a:r>
              <a:rPr lang="en-GB" sz="1200" dirty="0" smtClean="0">
                <a:solidFill>
                  <a:srgbClr val="43260a"/>
                </a:solidFill>
              </a:rPr>
              <a:t>August 2015</a:t>
            </a:r>
            <a:r>
              <a:rPr lang="en-GB" sz="1200" dirty="0" smtClean="0">
                <a:solidFill>
                  <a:srgbClr val="595959"/>
                </a:solidFill>
              </a:rPr>
              <a:t> | </a:t>
            </a:r>
            <a:r>
              <a:rPr lang="en-GB" sz="1200" dirty="0" smtClean="0">
                <a:solidFill>
                  <a:srgbClr val="43260a"/>
                </a:solidFill>
              </a:rPr>
              <a:t>Pages 1299–1301</a:t>
            </a:r>
            <a:r>
              <a:rPr lang="en-GB" sz="1200" dirty="0" smtClean="0">
                <a:solidFill>
                  <a:srgbClr val="595959"/>
                </a:solidFill>
              </a:rPr>
              <a:t> | </a:t>
            </a:r>
            <a:r>
              <a:rPr lang="en-GB" sz="1200" dirty="0" smtClean="0">
                <a:solidFill>
                  <a:srgbClr val="43260a"/>
                </a:solidFill>
              </a:rPr>
              <a:t>10.1107/S160057671501050X</a:t>
            </a:r>
            <a:endParaRPr lang="en-GB" sz="1200" dirty="0">
              <a:solidFill>
                <a:srgbClr val="FF0000"/>
              </a:solidFill>
            </a:endParaRPr>
          </a:p>
        </p:txBody>
      </p:sp>
      <p:pic>
        <p:nvPicPr>
          <p:cNvPr id="4" name="Journal Logo 2" descr="IUCrlogo.png"/>
          <p:cNvPicPr>
            <a:picLocks noChangeAspect="1"/>
          </p:cNvPicPr>
          <p:nvPr/>
        </p:nvPicPr>
        <p:blipFill>
          <a:blip r:embed="rId4" cstate="print"/>
          <a:stretch>
            <a:fillRect/>
          </a:stretch>
        </p:blipFill>
        <p:spPr>
          <a:xfrm>
            <a:off x="395536" y="6021289"/>
            <a:ext cx="1944216" cy="579920"/>
          </a:xfrm>
          <a:prstGeom prst="rect">
            <a:avLst/>
          </a:prstGeom>
        </p:spPr>
      </p:pic>
      <p:pic>
        <p:nvPicPr>
          <p:cNvPr id="5" name="Figure 2" descr="IUCrfigure.png"/>
          <p:cNvPicPr>
            <a:picLocks noChangeAspect="1"/>
          </p:cNvPicPr>
          <p:nvPr/>
        </p:nvPicPr>
        <p:blipFill>
          <a:blip r:embed="rId5" cstate="print"/>
          <a:stretch>
            <a:fillRect/>
          </a:stretch>
        </p:blipFill>
        <p:spPr>
          <a:xfrm>
            <a:off x="1213854" y="1052736"/>
            <a:ext cx="6716291" cy="482453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ption 3"/>
          <p:cNvSpPr>
            <a:spLocks noGrp="1"/>
          </p:cNvSpPr>
          <p:nvPr>
            <p:ph type="ctrTitle"/>
          </p:nvPr>
        </p:nvSpPr>
        <p:spPr>
          <a:xfrm>
            <a:off x="683568" y="332656"/>
            <a:ext cx="7772400" cy="576064"/>
          </a:xfrm>
        </p:spPr>
        <p:txBody>
          <a:bodyPr>
            <a:normAutofit/>
          </a:bodyPr>
          <a:lstStyle/>
          <a:p>
            <a:r>
              <a:rPr lang="en-GB" sz="1400" dirty="0" smtClean="0"/>
              <a:t/>
            </a:r>
            <a:r>
              <a:rPr lang="en-GB" b="0" sz="1400" dirty="0" smtClean="0">
                <a:solidFill>
                  <a:srgbClr val="595959"/>
                </a:solidFill>
              </a:rPr>
              <a:t>Figure 3. The crystal packing structure of ebastine along the </a:t>
            </a:r>
            <a:r>
              <a:rPr lang="en-GB" b="0" i="1" sz="1400" baseline="0" dirty="0" smtClean="0">
                <a:solidFill>
                  <a:srgbClr val="595959"/>
                </a:solidFill>
              </a:rPr>
              <a:t>b</a:t>
            </a:r>
            <a:r>
              <a:rPr lang="en-GB" b="0" i="0" sz="1400" baseline="0" dirty="0" smtClean="0">
                <a:solidFill>
                  <a:srgbClr val="595959"/>
                </a:solidFill>
              </a:rPr>
              <a:t> axis. Hydrogen bonds are shown as dashed lines. H atoms have been omitted for clarity.</a:t>
            </a:r>
            <a:endParaRPr lang="en-GB" sz="1400" dirty="0"/>
          </a:p>
        </p:txBody>
      </p:sp>
      <p:sp>
        <p:nvSpPr>
          <p:cNvPr id="3" name="Journal Reference 3"/>
          <p:cNvSpPr>
            <a:spLocks noGrp="1"/>
          </p:cNvSpPr>
          <p:nvPr>
            <p:ph type="subTitle" idx="1"/>
          </p:nvPr>
        </p:nvSpPr>
        <p:spPr>
          <a:xfrm>
            <a:off x="2483768" y="6093296"/>
            <a:ext cx="6264696" cy="625624"/>
          </a:xfrm>
        </p:spPr>
        <p:txBody>
          <a:bodyPr>
            <a:normAutofit/>
          </a:bodyPr>
          <a:lstStyle/>
          <a:p>
            <a:pPr algn="r"/>
            <a:r>
              <a:rPr lang="en-GB" sz="1400" dirty="0" smtClean="0"/>
              <a:t> </a:t>
            </a:r>
            <a:r>
              <a:rPr lang="en-GB" sz="1400" b="1" dirty="0" smtClean="0">
                <a:solidFill>
                  <a:srgbClr val="43260a"/>
                </a:solidFill>
              </a:rPr>
              <a:t>Sharma </a:t>
            </a:r>
            <a:r>
              <a:rPr lang="en-GB" sz="1400" b="1" i="1" dirty="0" smtClean="0">
                <a:solidFill>
                  <a:srgbClr val="43260a"/>
                </a:solidFill>
              </a:rPr>
              <a:t>et al.</a:t>
            </a:r>
          </a:p>
          <a:p>
            <a:pPr algn="r"/>
            <a:r>
              <a:rPr lang="en-GB" sz="1200" dirty="0" smtClean="0">
                <a:solidFill>
                  <a:srgbClr val="FF0000"/>
                </a:solidFill>
              </a:rPr>
              <a:t> </a:t>
            </a:r>
            <a:r>
              <a:rPr lang="en-GB" sz="1200" dirty="0" smtClean="0">
                <a:solidFill>
                  <a:srgbClr val="FF0000"/>
                </a:solidFill>
              </a:rPr>
              <a:t/>
            </a:r>
            <a:r>
              <a:rPr lang="en-GB" sz="1200" b="1" dirty="0" smtClean="0">
                <a:solidFill>
                  <a:srgbClr val="43260a"/>
                </a:solidFill>
              </a:rPr>
              <a:t>Volume 48</a:t>
            </a:r>
            <a:r>
              <a:rPr lang="en-GB" sz="1200" dirty="0" smtClean="0">
                <a:solidFill>
                  <a:srgbClr val="595959"/>
                </a:solidFill>
              </a:rPr>
              <a:t> | </a:t>
            </a:r>
            <a:r>
              <a:rPr lang="en-GB" sz="1200" b="1" dirty="0" smtClean="0">
                <a:solidFill>
                  <a:srgbClr val="43260a"/>
                </a:solidFill>
              </a:rPr>
              <a:t>Part 4</a:t>
            </a:r>
            <a:r>
              <a:rPr lang="en-GB" sz="1200" dirty="0" smtClean="0">
                <a:solidFill>
                  <a:srgbClr val="595959"/>
                </a:solidFill>
              </a:rPr>
              <a:t> | </a:t>
            </a:r>
            <a:r>
              <a:rPr lang="en-GB" sz="1200" dirty="0" smtClean="0">
                <a:solidFill>
                  <a:srgbClr val="43260a"/>
                </a:solidFill>
              </a:rPr>
              <a:t>August 2015</a:t>
            </a:r>
            <a:r>
              <a:rPr lang="en-GB" sz="1200" dirty="0" smtClean="0">
                <a:solidFill>
                  <a:srgbClr val="595959"/>
                </a:solidFill>
              </a:rPr>
              <a:t> | </a:t>
            </a:r>
            <a:r>
              <a:rPr lang="en-GB" sz="1200" dirty="0" smtClean="0">
                <a:solidFill>
                  <a:srgbClr val="43260a"/>
                </a:solidFill>
              </a:rPr>
              <a:t>Pages 1299–1301</a:t>
            </a:r>
            <a:r>
              <a:rPr lang="en-GB" sz="1200" dirty="0" smtClean="0">
                <a:solidFill>
                  <a:srgbClr val="595959"/>
                </a:solidFill>
              </a:rPr>
              <a:t> | </a:t>
            </a:r>
            <a:r>
              <a:rPr lang="en-GB" sz="1200" dirty="0" smtClean="0">
                <a:solidFill>
                  <a:srgbClr val="43260a"/>
                </a:solidFill>
              </a:rPr>
              <a:t>10.1107/S160057671501050X</a:t>
            </a:r>
            <a:endParaRPr lang="en-GB" sz="1200" dirty="0">
              <a:solidFill>
                <a:srgbClr val="FF0000"/>
              </a:solidFill>
            </a:endParaRPr>
          </a:p>
        </p:txBody>
      </p:sp>
      <p:pic>
        <p:nvPicPr>
          <p:cNvPr id="4" name="Journal Logo 3" descr="IUCrlogo.png"/>
          <p:cNvPicPr>
            <a:picLocks noChangeAspect="1"/>
          </p:cNvPicPr>
          <p:nvPr/>
        </p:nvPicPr>
        <p:blipFill>
          <a:blip r:embed="rId4" cstate="print"/>
          <a:stretch>
            <a:fillRect/>
          </a:stretch>
        </p:blipFill>
        <p:spPr>
          <a:xfrm>
            <a:off x="395536" y="6021289"/>
            <a:ext cx="1944216" cy="579920"/>
          </a:xfrm>
          <a:prstGeom prst="rect">
            <a:avLst/>
          </a:prstGeom>
        </p:spPr>
      </p:pic>
      <p:pic>
        <p:nvPicPr>
          <p:cNvPr id="5" name="Figure 3" descr="IUCrfigure.png"/>
          <p:cNvPicPr>
            <a:picLocks noChangeAspect="1"/>
          </p:cNvPicPr>
          <p:nvPr/>
        </p:nvPicPr>
        <p:blipFill>
          <a:blip r:embed="rId5" cstate="print"/>
          <a:stretch>
            <a:fillRect/>
          </a:stretch>
        </p:blipFill>
        <p:spPr>
          <a:xfrm>
            <a:off x="1953132" y="1052736"/>
            <a:ext cx="5237735" cy="4824536"/>
          </a:xfrm>
          <a:prstGeom prst="rect">
            <a:avLst/>
          </a:prstGeom>
        </p:spPr>
      </p:pic>
    </p:spTree>
  </p:cSld>
  <p:clrMapOvr>
    <a:masterClrMapping/>
  </p:clrMapOvr>
</p:sld>
</file>

<file path=ppt/slides/slideabstract.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stract"/>
          <p:cNvSpPr>
            <a:spLocks noGrp="1"/>
          </p:cNvSpPr>
          <p:nvPr>
            <p:ph type="ctrTitle"/>
          </p:nvPr>
        </p:nvSpPr>
        <p:spPr>
          <a:xfrm>
            <a:off x="683568" y="332656"/>
            <a:ext cx="7772400" cy="5310922"/>
          </a:xfrm>
        </p:spPr>
        <p:txBody>
          <a:bodyPr>
            <a:normAutofit/>
          </a:bodyPr>
          <a:lstStyle/>
          <a:p>
            <a:pPr algn="l"/>
            <a:r>
              <a:rPr lang="en-GB" sz="1400" b="1" dirty="0" smtClean="0">
                <a:solidFill>
                  <a:srgbClr val="595959"/>
                </a:solidFill>
              </a:rPr>
              <a:t/>
            </a:r>
            <a:r>
              <a:rPr lang="en-GB" b="1" sz="1600" dirty="0" smtClean="0">
                <a:solidFill>
                  <a:srgbClr val="666666"/>
                </a:solidFill>
              </a:rPr>
              <a:t>Crystal structure analysis of ebastine [4-(4-benzhydryloxy-1-piperidyl)-1-(4-</a:t>
            </a:r>
            <a:r>
              <a:rPr lang="en-GB" b="1" i="1" sz="1600" baseline="0" dirty="0" smtClean="0">
                <a:solidFill>
                  <a:srgbClr val="666666"/>
                </a:solidFill>
              </a:rPr>
              <a:t>tert</a:t>
            </a:r>
            <a:r>
              <a:rPr lang="en-GB" b="1" i="0" sz="1600" baseline="0" dirty="0" smtClean="0">
                <a:solidFill>
                  <a:srgbClr val="666666"/>
                </a:solidFill>
              </a:rPr>
              <a:t>-butylphenyl) butan-1-one]: an oral histamine antagonist</a:t>
            </a:r>
            <a:endParaRPr lang="en-GB" sz="1400" dirty="0"/>
          </a:p>
          <a:p>
            <a:pPr algn="l"/>
            <a:r>
              <a:rPr lang="en-GB" sz="1400" dirty="0" smtClean="0">
                <a:solidFill>
                  <a:srgbClr val="595959"/>
                </a:solidFill>
              </a:rPr>
              <a:t/>
            </a:r>
            <a:endParaRPr lang="en-GB" sz="1400" dirty="0"/>
          </a:p>
          <a:p>
            <a:pPr algn="l"/>
            <a:r>
              <a:rPr lang="en-GB" sz="1400" b="1" dirty="0" smtClean="0">
                <a:solidFill>
                  <a:srgbClr val="595959"/>
                </a:solidFill>
              </a:rPr>
              <a:t/>
            </a:r>
            <a:r>
              <a:rPr lang="en-GB" b="0" sz="1400" dirty="0" smtClean="0">
                <a:solidFill>
                  <a:srgbClr val="595959"/>
                </a:solidFill>
              </a:rPr>
              <a:t>The crystal and molecular structure of ebastine has been determined, employing the technique of single-crystal X-ray diffraction. The piperidine ring in the ebastine molecule was found to exist in a chair conformation.</a:t>
            </a:r>
            <a:endParaRPr lang="en-GB" sz="1400" dirty="0"/>
          </a:p>
          <a:p>
            <a:pPr algn="l"/>
            <a:r>
              <a:rPr lang="en-GB" sz="1400" dirty="0" smtClean="0">
                <a:solidFill>
                  <a:srgbClr val="595959"/>
                </a:solidFill>
              </a:rPr>
              <a:t/>
            </a:r>
            <a:endParaRPr lang="en-GB" sz="1400" dirty="0"/>
          </a:p>
          <a:p>
            <a:pPr algn="l"/>
            <a:r>
              <a:rPr lang="en-GB" sz="1400" b="1" dirty="0" smtClean="0">
                <a:solidFill>
                  <a:srgbClr val="666666"/>
                </a:solidFill>
              </a:rPr>
              <a:t>Keywords: </a:t>
            </a:r>
            <a:r>
              <a:rPr lang="en-GB" b="0" sz="1400" dirty="0" smtClean="0">
                <a:solidFill>
                  <a:srgbClr val="595959"/>
                </a:solidFill>
              </a:rPr>
              <a:t>ebastine; allergic diseases; crystal structure; X-ray diffraction</a:t>
            </a:r>
            <a:endParaRPr lang="en-GB" sz="1400" dirty="0"/>
          </a:p>
        </p:txBody>
      </p:sp>
      <p:sp>
        <p:nvSpPr>
          <p:cNvPr id="3" name="Journal Reference Abstract"/>
          <p:cNvSpPr>
            <a:spLocks noGrp="1"/>
          </p:cNvSpPr>
          <p:nvPr>
            <p:ph type="subTitle" idx="1"/>
          </p:nvPr>
        </p:nvSpPr>
        <p:spPr>
          <a:xfrm>
            <a:off x="2483768" y="6093296"/>
            <a:ext cx="6264696" cy="625624"/>
          </a:xfrm>
        </p:spPr>
        <p:txBody>
          <a:bodyPr>
            <a:normAutofit/>
          </a:bodyPr>
          <a:lstStyle/>
          <a:p>
            <a:pPr algn="r"/>
            <a:r>
              <a:rPr lang="en-GB" sz="1400" dirty="0" smtClean="0"/>
              <a:t> </a:t>
            </a:r>
            <a:r>
              <a:rPr lang="en-GB" sz="1400" b="1" dirty="0" smtClean="0">
                <a:solidFill>
                  <a:srgbClr val="43260a"/>
                </a:solidFill>
              </a:rPr>
              <a:t>Sharma </a:t>
            </a:r>
            <a:r>
              <a:rPr lang="en-GB" sz="1400" b="1" i="1" dirty="0" smtClean="0">
                <a:solidFill>
                  <a:srgbClr val="43260a"/>
                </a:solidFill>
              </a:rPr>
              <a:t>et al.</a:t>
            </a:r>
          </a:p>
          <a:p>
            <a:pPr algn="r"/>
            <a:r>
              <a:rPr lang="en-GB" sz="1200" dirty="0" smtClean="0">
                <a:solidFill>
                  <a:srgbClr val="FF0000"/>
                </a:solidFill>
              </a:rPr>
              <a:t> </a:t>
            </a:r>
            <a:r>
              <a:rPr lang="en-GB" sz="1200" dirty="0" smtClean="0">
                <a:solidFill>
                  <a:srgbClr val="FF0000"/>
                </a:solidFill>
              </a:rPr>
              <a:t/>
            </a:r>
            <a:r>
              <a:rPr lang="en-GB" sz="1200" b="1" dirty="0" smtClean="0">
                <a:solidFill>
                  <a:srgbClr val="43260a"/>
                </a:solidFill>
              </a:rPr>
              <a:t>Volume 48</a:t>
            </a:r>
            <a:r>
              <a:rPr lang="en-GB" sz="1200" dirty="0" smtClean="0">
                <a:solidFill>
                  <a:srgbClr val="595959"/>
                </a:solidFill>
              </a:rPr>
              <a:t> | </a:t>
            </a:r>
            <a:r>
              <a:rPr lang="en-GB" sz="1200" b="1" dirty="0" smtClean="0">
                <a:solidFill>
                  <a:srgbClr val="43260a"/>
                </a:solidFill>
              </a:rPr>
              <a:t>Part 4</a:t>
            </a:r>
            <a:r>
              <a:rPr lang="en-GB" sz="1200" dirty="0" smtClean="0">
                <a:solidFill>
                  <a:srgbClr val="595959"/>
                </a:solidFill>
              </a:rPr>
              <a:t> | </a:t>
            </a:r>
            <a:r>
              <a:rPr lang="en-GB" sz="1200" dirty="0" smtClean="0">
                <a:solidFill>
                  <a:srgbClr val="43260a"/>
                </a:solidFill>
              </a:rPr>
              <a:t>August 2015</a:t>
            </a:r>
            <a:r>
              <a:rPr lang="en-GB" sz="1200" dirty="0" smtClean="0">
                <a:solidFill>
                  <a:srgbClr val="595959"/>
                </a:solidFill>
              </a:rPr>
              <a:t> | </a:t>
            </a:r>
            <a:r>
              <a:rPr lang="en-GB" sz="1200" dirty="0" smtClean="0">
                <a:solidFill>
                  <a:srgbClr val="43260a"/>
                </a:solidFill>
              </a:rPr>
              <a:t>Pages 1299–1301</a:t>
            </a:r>
            <a:r>
              <a:rPr lang="en-GB" sz="1200" dirty="0" smtClean="0">
                <a:solidFill>
                  <a:srgbClr val="595959"/>
                </a:solidFill>
              </a:rPr>
              <a:t> | </a:t>
            </a:r>
            <a:r>
              <a:rPr lang="en-GB" sz="1200" dirty="0" smtClean="0">
                <a:solidFill>
                  <a:srgbClr val="43260a"/>
                </a:solidFill>
              </a:rPr>
              <a:t>10.1107/S160057671501050X</a:t>
            </a:r>
            <a:endParaRPr lang="en-GB" sz="1200" dirty="0">
              <a:solidFill>
                <a:srgbClr val="FF0000"/>
              </a:solidFill>
            </a:endParaRPr>
          </a:p>
        </p:txBody>
      </p:sp>
      <p:pic>
        <p:nvPicPr>
          <p:cNvPr id="4" name="Journal Logo Abstract" descr="IUCrlogo.png"/>
          <p:cNvPicPr>
            <a:picLocks noChangeAspect="1"/>
          </p:cNvPicPr>
          <p:nvPr/>
        </p:nvPicPr>
        <p:blipFill>
          <a:blip r:embed="rId3" cstate="print"/>
          <a:stretch>
            <a:fillRect/>
          </a:stretch>
        </p:blipFill>
        <p:spPr>
          <a:xfrm>
            <a:off x="395536" y="6021289"/>
            <a:ext cx="1944216" cy="579920"/>
          </a:xfrm>
          <a:prstGeom prst="rect">
            <a:avLst/>
          </a:prstGeom>
        </p:spPr>
      </p:pic>
    </p:spTree>
  </p:cSld>
  <p:clrMapOvr>
    <a:masterClrMapping/>
  </p:clrMapOvr>
</p:sld>
</file>

<file path=ppt/slides/slidecover.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ticle Title"/>
          <p:cNvSpPr>
            <a:spLocks noGrp="1"/>
          </p:cNvSpPr>
          <p:nvPr>
            <p:ph type="ctrTitle"/>
          </p:nvPr>
        </p:nvSpPr>
        <p:spPr>
          <a:xfrm>
            <a:off x="714348" y="2857496"/>
            <a:ext cx="7843838" cy="3571900"/>
          </a:xfrm>
        </p:spPr>
        <p:txBody>
          <a:bodyPr anchor="t">
            <a:noAutofit/>
          </a:bodyPr>
          <a:lstStyle/>
          <a:p>
            <a:pPr algn="l"/>
            <a:r>
              <a:rPr lang="en-GB" sz="2000" b="1" dirty="0" smtClean="0">
                <a:solidFill>
                  <a:srgbClr val="666666"/>
                </a:solidFill>
              </a:rPr>
              <a:t/>
            </a:r>
            <a:r>
              <a:rPr lang="en-GB" b="1" sz="2000" dirty="0" smtClean="0">
                <a:solidFill>
                  <a:srgbClr val="666666"/>
                </a:solidFill>
              </a:rPr>
              <a:t>Crystal structure analysis of ebastine [4-(4-benzhydryloxy-1-piperidyl)-1-(4-</a:t>
            </a:r>
            <a:r>
              <a:rPr lang="en-GB" b="1" i="1" sz="2000" baseline="0" dirty="0" smtClean="0">
                <a:solidFill>
                  <a:srgbClr val="666666"/>
                </a:solidFill>
              </a:rPr>
              <a:t>tert</a:t>
            </a:r>
            <a:r>
              <a:rPr lang="en-GB" b="1" i="0" sz="2000" baseline="0" dirty="0" smtClean="0">
                <a:solidFill>
                  <a:srgbClr val="666666"/>
                </a:solidFill>
              </a:rPr>
              <a:t>-butylphenyl) butan-1-one]: an oral histamine antagonist</a:t>
            </a:r>
            <a:endParaRPr lang="en-GB" sz="2000" dirty="0"/>
          </a:p>
          <a:p>
            <a:pPr algn="l"/>
            <a:r>
              <a:rPr lang="en-GB" sz="1400" dirty="0" smtClean="0">
                <a:solidFill>
                  <a:srgbClr val="595959"/>
                </a:solidFill>
              </a:rPr>
              <a:t/>
            </a:r>
            <a:endParaRPr lang="en-GB" sz="1400" dirty="0"/>
          </a:p>
          <a:p>
            <a:pPr algn="l"/>
            <a:r>
              <a:rPr lang="en-GB" sz="1600" b="1" dirty="0" smtClean="0">
                <a:solidFill>
                  <a:srgbClr val="595959"/>
                </a:solidFill>
              </a:rPr>
              <a:t/>
            </a:r>
            <a:r>
              <a:rPr lang="en-GB" sz="1600" b="1" dirty="0" smtClean="0">
                <a:solidFill>
                  <a:srgbClr val="43260a"/>
                </a:solidFill>
              </a:rPr>
              <a:t>R. Sharma, D. Prasher and R. K. Tiwari</a:t>
            </a:r>
            <a:endParaRPr lang="en-GB" sz="1400" dirty="0"/>
          </a:p>
        </p:txBody>
      </p:sp>
      <p:sp>
        <p:nvSpPr>
          <p:cNvPr id="3" name="Journal Reference"/>
          <p:cNvSpPr>
            <a:spLocks noGrp="1"/>
          </p:cNvSpPr>
          <p:nvPr>
            <p:ph type="subTitle" idx="1"/>
          </p:nvPr>
        </p:nvSpPr>
        <p:spPr>
          <a:xfrm>
            <a:off x="714348" y="2071678"/>
            <a:ext cx="7858180" cy="625624"/>
          </a:xfrm>
        </p:spPr>
        <p:txBody>
          <a:bodyPr>
            <a:normAutofit/>
          </a:bodyPr>
          <a:lstStyle/>
          <a:p>
            <a:pPr algn="l"/>
            <a:r>
              <a:rPr lang="en-GB" sz="1600" b="1" dirty="0" smtClean="0">
                <a:solidFill>
                  <a:srgbClr val="990000"/>
                </a:solidFill>
              </a:rPr>
              <a:t/>
            </a:r>
            <a:r>
              <a:rPr lang="en-GB" sz="1600" b="1" dirty="0" smtClean="0">
                <a:solidFill>
                  <a:srgbClr val="43260a"/>
                </a:solidFill>
              </a:rPr>
              <a:t>Volume 48</a:t>
            </a:r>
            <a:r>
              <a:rPr lang="en-GB" sz="1600" dirty="0" smtClean="0">
                <a:solidFill>
                  <a:srgbClr val="595959"/>
                </a:solidFill>
              </a:rPr>
              <a:t> | </a:t>
            </a:r>
            <a:r>
              <a:rPr lang="en-GB" sz="1600" b="1" dirty="0" smtClean="0">
                <a:solidFill>
                  <a:srgbClr val="43260a"/>
                </a:solidFill>
              </a:rPr>
              <a:t>Part 4</a:t>
            </a:r>
            <a:r>
              <a:rPr lang="en-GB" sz="1600" dirty="0" smtClean="0">
                <a:solidFill>
                  <a:srgbClr val="595959"/>
                </a:solidFill>
              </a:rPr>
              <a:t> | </a:t>
            </a:r>
            <a:r>
              <a:rPr lang="en-GB" sz="1600" dirty="0" smtClean="0">
                <a:solidFill>
                  <a:srgbClr val="43260a"/>
                </a:solidFill>
              </a:rPr>
              <a:t>August 2015</a:t>
            </a:r>
            <a:r>
              <a:rPr lang="en-GB" sz="1600" dirty="0" smtClean="0">
                <a:solidFill>
                  <a:srgbClr val="595959"/>
                </a:solidFill>
              </a:rPr>
              <a:t> | </a:t>
            </a:r>
            <a:r>
              <a:rPr lang="en-GB" sz="1600" dirty="0" smtClean="0">
                <a:solidFill>
                  <a:srgbClr val="43260a"/>
                </a:solidFill>
              </a:rPr>
              <a:t>Pages 1299–1301</a:t>
            </a:r>
            <a:r>
              <a:rPr lang="en-GB" sz="1600" dirty="0" smtClean="0">
                <a:solidFill>
                  <a:srgbClr val="595959"/>
                </a:solidFill>
              </a:rPr>
              <a:t> | </a:t>
            </a:r>
            <a:r>
              <a:rPr lang="en-GB" sz="1600" dirty="0" smtClean="0">
                <a:solidFill>
                  <a:srgbClr val="43260a"/>
                </a:solidFill>
              </a:rPr>
              <a:t>10.1107/S160057671501050X</a:t>
            </a:r>
            <a:endParaRPr lang="en-GB" sz="1600" dirty="0">
              <a:solidFill>
                <a:srgbClr val="FF0000"/>
              </a:solidFill>
            </a:endParaRPr>
          </a:p>
        </p:txBody>
      </p:sp>
      <p:pic>
        <p:nvPicPr>
          <p:cNvPr id="4" name="Journal Logo" descr="IUCrlogo.png"/>
          <p:cNvPicPr>
            <a:picLocks noChangeAspect="1"/>
          </p:cNvPicPr>
          <p:nvPr/>
        </p:nvPicPr>
        <p:blipFill>
          <a:blip r:embed="rId3" cstate="print"/>
          <a:stretch>
            <a:fillRect/>
          </a:stretch>
        </p:blipFill>
        <p:spPr>
          <a:xfrm>
            <a:off x="785786" y="714356"/>
            <a:ext cx="3832002" cy="114300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9</Words>
  <Application>Microsoft Office PowerPoint</Application>
  <PresentationFormat>On-screen Show (4:3)</PresentationFormat>
  <Paragraphs>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Figure title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title</dc:title>
  <dc:creator>simon</dc:creator>
  <cp:lastModifiedBy>simon</cp:lastModifiedBy>
  <cp:revision>6</cp:revision>
  <dcterms:created xsi:type="dcterms:W3CDTF">2014-12-05T16:09:44Z</dcterms:created>
  <dcterms:modified xsi:type="dcterms:W3CDTF">2014-12-09T11:44:25Z</dcterms:modified>
</cp:coreProperties>
</file>