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gif" ContentType="image/gif"/>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abstract.xml" ContentType="application/vnd.openxmlformats-officedocument.presentationml.slide+xml"/>
  <Override PartName="/ppt/notesSlides/notesSlideabstract.xml" ContentType="application/vnd.openxmlformats-officedocument.presentationml.notesSlide+xml"/>
  <Override PartName="/ppt/slides/slidecover.xml" ContentType="application/vnd.openxmlformats-officedocument.presentationml.slide+xml"/>
  <Override PartName="/ppt/notesSlides/notesSlidecover.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000" r:id="rIdCover"/>
    <p:sldId id="1001" r:id="rIdAbstract"/>
    <p:sldId id="256" r:id="rId90"/>
    <p:sldId id="257" r:id="rId91"/>
    <p:sldId id="258" r:id="rId92"/>
    <p:sldId id="259" r:id="rId93"/>
    <p:sldId id="260" r:id="rId94"/>
    <p:sldId id="261" r:id="rId95"/>
    <p:sldId id="262" r:id="rId96"/>
    <p:sldId id="263" r:id="rId9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98" y="12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0" Type="http://schemas.openxmlformats.org/officeDocument/2006/relationships/slide" Target="slides/slide1.xml"/><Relationship Id="rId91" Type="http://schemas.openxmlformats.org/officeDocument/2006/relationships/slide" Target="slides/slide2.xml"/><Relationship Id="rId92" Type="http://schemas.openxmlformats.org/officeDocument/2006/relationships/slide" Target="slides/slide3.xml"/><Relationship Id="rId93" Type="http://schemas.openxmlformats.org/officeDocument/2006/relationships/slide" Target="slides/slide4.xml"/><Relationship Id="rId94" Type="http://schemas.openxmlformats.org/officeDocument/2006/relationships/slide" Target="slides/slide5.xml"/><Relationship Id="rId95" Type="http://schemas.openxmlformats.org/officeDocument/2006/relationships/slide" Target="slides/slide6.xml"/><Relationship Id="rId96" Type="http://schemas.openxmlformats.org/officeDocument/2006/relationships/slide" Target="slides/slide7.xml"/><Relationship Id="rId97" Type="http://schemas.openxmlformats.org/officeDocument/2006/relationships/slide" Target="slides/slide8.xml"/><Relationship Id="rIdAbstract" Type="http://schemas.openxmlformats.org/officeDocument/2006/relationships/slide" Target="slides/slideabstract.xml"/><Relationship Id="rIdCover" Type="http://schemas.openxmlformats.org/officeDocument/2006/relationships/slide" Target="slides/slidecover.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D88E22-B339-4D1F-9AA1-A55FBF89BA4D}" type="datetimeFigureOut">
              <a:rPr lang="en-GB" smtClean="0"/>
              <a:pPr/>
              <a:t>09/12/2014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34A19-1034-4F07-BCD4-05E5E1DABBFE}"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abstract.xml.rels><?xml version="1.0" encoding="UTF-8" standalone="yes"?>
<Relationships xmlns="http://schemas.openxmlformats.org/package/2006/relationships"><Relationship Id="rId2" Type="http://schemas.openxmlformats.org/officeDocument/2006/relationships/slide" Target="../slides/slideabstract.xml"/><Relationship Id="rId1" Type="http://schemas.openxmlformats.org/officeDocument/2006/relationships/notesMaster" Target="../notesMasters/notesMaster1.xml"/></Relationships>

</file>

<file path=ppt/notesSlides/_rels/notesSlidecover.xml.rels><?xml version="1.0" encoding="UTF-8" standalone="yes"?>
<Relationships xmlns="http://schemas.openxmlformats.org/package/2006/relationships"><Relationship Id="rId2" Type="http://schemas.openxmlformats.org/officeDocument/2006/relationships/slide" Target="../slides/slidecover.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Schematic representation of the conventional data analysis route used in XRD-CT (top row) and the DLSR approach (bottom row) which yields physico-chemical images in a single step. [Vamvakeros, A., Coelho, A. A., Matras, D., Dong, H., Odarchenko, Y., Price, S. W. T., Butler, K. T., Gutowski, O., Dippel, A.-C., Zimmermann, M., Martens, I., Drnec, J., Beale, A. M., Jacques, S. D. M. and  (2020). J. Appl. Cryst. 53, 1531-1541.   10.1107/S1600576720013576]</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 Schematic representation of an XRD pattern collected in transmission geometry with an area detector when there is no parallax artefact. The scattered X-rays at a given 2θ angle along the sample arrive at the same detector element. (b) Illustration of a diffraction measurement in transmission geometry with parallax artefact. The X-rays scattered/diffracted along the sample at certain 2θ angles arrive at different detector elements, leading to peak broadening and even peak splitting. [Vamvakeros, A., Coelho, A. A., Matras, D., Dong, H., Odarchenko, Y., Price, S. W. T., Butler, K. T., Gutowski, O., Dippel, A.-C., Zimmermann, M., Martens, I., Drnec, J., Beale, A. M., Jacques, S. D. M. and  (2020). J. Appl. Cryst. 53, 1531-1541.   10.1107/S1600576720013576]</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Parallax-free XRD-CT simulations. Top row: the ground truth images from the simulated Ni XRD-CT data. Middle row: results obtained from the sequential Rietveld analysis of the reconstructed XRD-CT data. Bottom row: images derived from the Rietveld reconstruction of the XRD-CT data using the DLSR approach. [Vamvakeros, A., Coelho, A. A., Matras, D., Dong, H., Odarchenko, Y., Price, S. W. T., Butler, K. T., Gutowski, O., Dippel, A.-C., Zimmermann, M., Martens, I., Drnec, J., Beale, A. M., Jacques, S. D. M. and  (2020). J. Appl. Cryst. 53, 1531-1541.   10.1107/S1600576720013576]</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Parallax XRD-CT simulations. Top row: the ground truth images from the simulated Ni XRD-CT data. Middle row: results obtained from the sequential Rietveld analysis of the reconstructed XRD-CT data containing parallax artefacts. Bottom row: images derived from the Rietveld reconstruction of the XRD-CT data containing parallax artefacts using the DLSR approach. [Vamvakeros, A., Coelho, A. A., Matras, D., Dong, H., Odarchenko, Y., Price, S. W. T., Butler, K. T., Gutowski, O., Dippel, A.-C., Zimmermann, M., Martens, I., Drnec, J., Beale, A. M., Jacques, S. D. M. and  (2020). J. Appl. Cryst. 53, 1531-1541.   10.1107/S1600576720013576]</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Left: normalized summed XRD-CT image showing the four samples (TiO2, SiC and 2 × MgO) in their sample holders. Right: magnified region of the XRD-CT summed diffraction pattern showing the splitting of an MgO diffraction peak. [Vamvakeros, A., Coelho, A. A., Matras, D., Dong, H., Odarchenko, Y., Price, S. W. T., Butler, K. T., Gutowski, O., Dippel, A.-C., Zimmermann, M., Martens, I., Drnec, J., Beale, A. M., Jacques, S. D. M. and  (2020). J. Appl. Cryst. 53, 1531-1541.   10.1107/S1600576720013576]</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Top row: TiO2 normalized scale factor (SF) maps. Second row: TiO2 lattice parameter a (LPA) maps (colour-bar axis in Å). Third row: TiO2 lattice parameter c (LPC) maps (colour-bar axis in Å). Bottom row: TiO2 crystallite (CLS) maps (colour-bar axis in nm). [Vamvakeros, A., Coelho, A. A., Matras, D., Dong, H., Odarchenko, Y., Price, S. W. T., Butler, K. T., Gutowski, O., Dippel, A.-C., Zimmermann, M., Martens, I., Drnec, J., Beale, A. M., Jacques, S. D. M. and  (2020). J. Appl. Cryst. 53, 1531-1541.   10.1107/S1600576720013576]</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Top two rows: MgO normalized scale factor (SF) maps. Middle two rows: MgO lattice parameter a (LPA) maps (colour-bar axis in Å). Bottom two rows: MgO crystallite (CLS) maps (colour-bar axis in nm). [Vamvakeros, A., Coelho, A. A., Matras, D., Dong, H., Odarchenko, Y., Price, S. W. T., Butler, K. T., Gutowski, O., Dippel, A.-C., Zimmermann, M., Martens, I., Drnec, J., Beale, A. M., Jacques, S. D. M. and  (2020). J. Appl. Cryst. 53, 1531-1541.   10.1107/S1600576720013576]</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Top row: SiC normalized scale factor (SF) maps. Middle row: SiC lattice parameter a (LPA) maps (colour-bar axis in Å). Bottom row: SiC crystallite (CLS) maps (colour-bar axis in nm). [Vamvakeros, A., Coelho, A. A., Matras, D., Dong, H., Odarchenko, Y., Price, S. W. T., Butler, K. T., Gutowski, O., Dippel, A.-C., Zimmermann, M., Martens, I., Drnec, J., Beale, A. M., Jacques, S. D. M. and  (2020). J. Appl. Cryst. 53, 1531-1541.   10.1107/S1600576720013576]</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abstract.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 new tomographic reconstruction algorithm is presented, termed direct least-squares reconstruction (DLSR), which solves the well known parallax problem in X-ray-scattering-based experiments. The parallax artefact arises from relatively large samples where X-rays, scattered from a scattering angle 2θ, arrive at multiple detector elements. This phenomenon leads to loss of physico-chemical information associated with diffraction peak shape and position (i.e. altering the calculated crystallite size and lattice parameter values, respectively) and is currently the major barrier to investigating samples and devices at the centimetre level (scale-up problem). The accuracy of the DLSR algorithm has been tested against simulated and experimental X-ray diffraction computed tomography data using the TOPAS software.</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cover.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 new reconstruction approach is presented that can directly yield physico-chemical images and overcome the parallax problem in X-ray diffraction computed tomography experiments.</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7F767C-1609-4890-943F-06C1AAE54CED}" type="datetimeFigureOut">
              <a:rPr lang="en-GB" smtClean="0"/>
              <a:pPr/>
              <a:t>09/12/2014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64A4F9-9CFA-4165-B04F-80B53FA76C5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1.png"/></Relationships>

</file>

<file path=ppt/slides/_rels/slideabstract.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abstract.xml"/><Relationship Id="rId1" Type="http://schemas.openxmlformats.org/officeDocument/2006/relationships/slideLayout" Target="../slideLayouts/slideLayout1.xml"/></Relationships>

</file>

<file path=ppt/slides/_rels/slidecover.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cover.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1"/>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1. Schematic representation of the conventional data analysis route used in XRD-CT (top row) and the DLSR approach (bottom row) which yields physico-chemical images in a single step.</a:t>
            </a:r>
            <a:endParaRPr lang="en-GB" sz="1400" dirty="0"/>
          </a:p>
        </p:txBody>
      </p:sp>
      <p:sp>
        <p:nvSpPr>
          <p:cNvPr id="3" name="Journal Reference 1"/>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43260a"/>
                </a:solidFill>
              </a:rPr>
              <a:t>Vamvakeros </a:t>
            </a:r>
            <a:r>
              <a:rPr lang="en-GB" sz="1400" b="1" i="1" dirty="0" smtClean="0">
                <a:solidFill>
                  <a:srgbClr val="43260a"/>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43260a"/>
                </a:solidFill>
              </a:rPr>
              <a:t>Volume 53</a:t>
            </a:r>
            <a:r>
              <a:rPr lang="en-GB" sz="1200" dirty="0" smtClean="0">
                <a:solidFill>
                  <a:srgbClr val="595959"/>
                </a:solidFill>
              </a:rPr>
              <a:t> | </a:t>
            </a:r>
            <a:r>
              <a:rPr lang="en-GB" sz="1200" b="1" dirty="0" smtClean="0">
                <a:solidFill>
                  <a:srgbClr val="43260a"/>
                </a:solidFill>
              </a:rPr>
              <a:t>Part 6</a:t>
            </a:r>
            <a:r>
              <a:rPr lang="en-GB" sz="1200" dirty="0" smtClean="0">
                <a:solidFill>
                  <a:srgbClr val="595959"/>
                </a:solidFill>
              </a:rPr>
              <a:t> | </a:t>
            </a:r>
            <a:r>
              <a:rPr lang="en-GB" sz="1200" dirty="0" smtClean="0">
                <a:solidFill>
                  <a:srgbClr val="43260a"/>
                </a:solidFill>
              </a:rPr>
              <a:t>December 2020</a:t>
            </a:r>
            <a:r>
              <a:rPr lang="en-GB" sz="1200" dirty="0" smtClean="0">
                <a:solidFill>
                  <a:srgbClr val="595959"/>
                </a:solidFill>
              </a:rPr>
              <a:t> | </a:t>
            </a:r>
            <a:r>
              <a:rPr lang="en-GB" sz="1200" dirty="0" smtClean="0">
                <a:solidFill>
                  <a:srgbClr val="43260a"/>
                </a:solidFill>
              </a:rPr>
              <a:t>Pages 1531–1541</a:t>
            </a:r>
            <a:r>
              <a:rPr lang="en-GB" sz="1200" dirty="0" smtClean="0">
                <a:solidFill>
                  <a:srgbClr val="595959"/>
                </a:solidFill>
              </a:rPr>
              <a:t> | </a:t>
            </a:r>
            <a:r>
              <a:rPr lang="en-GB" sz="1200" dirty="0" smtClean="0">
                <a:solidFill>
                  <a:srgbClr val="43260a"/>
                </a:solidFill>
              </a:rPr>
              <a:t>10.1107/S1600576720013576</a:t>
            </a:r>
            <a:endParaRPr lang="en-GB" sz="1200" dirty="0">
              <a:solidFill>
                <a:srgbClr val="FF0000"/>
              </a:solidFill>
            </a:endParaRPr>
          </a:p>
        </p:txBody>
      </p:sp>
      <p:pic>
        <p:nvPicPr>
          <p:cNvPr id="4" name="Journal Logo 1"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1" descr="IUCrfigure.png"/>
          <p:cNvPicPr>
            <a:picLocks noChangeAspect="1"/>
          </p:cNvPicPr>
          <p:nvPr/>
        </p:nvPicPr>
        <p:blipFill>
          <a:blip r:embed="rId5" cstate="print"/>
          <a:stretch>
            <a:fillRect/>
          </a:stretch>
        </p:blipFill>
        <p:spPr>
          <a:xfrm>
            <a:off x="467544" y="1595196"/>
            <a:ext cx="8208912" cy="373961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2"/>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2. (</a:t>
            </a:r>
            <a:r>
              <a:rPr lang="en-GB" b="0" i="1" sz="1400" baseline="0" dirty="0" smtClean="0">
                <a:solidFill>
                  <a:srgbClr val="595959"/>
                </a:solidFill>
              </a:rPr>
              <a:t>a</a:t>
            </a:r>
            <a:r>
              <a:rPr lang="en-GB" b="0" i="0" sz="1400" baseline="0" dirty="0" smtClean="0">
                <a:solidFill>
                  <a:srgbClr val="595959"/>
                </a:solidFill>
              </a:rPr>
              <a:t>) Schematic representation of an XRD pattern collected in transmission geometry with an area detector when there is no parallax artefact. The scattered X-rays at a given 2θ angle  ...</a:t>
            </a:r>
            <a:endParaRPr lang="en-GB" sz="1400" dirty="0"/>
          </a:p>
        </p:txBody>
      </p:sp>
      <p:sp>
        <p:nvSpPr>
          <p:cNvPr id="3" name="Journal Reference 2"/>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43260a"/>
                </a:solidFill>
              </a:rPr>
              <a:t>Vamvakeros </a:t>
            </a:r>
            <a:r>
              <a:rPr lang="en-GB" sz="1400" b="1" i="1" dirty="0" smtClean="0">
                <a:solidFill>
                  <a:srgbClr val="43260a"/>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43260a"/>
                </a:solidFill>
              </a:rPr>
              <a:t>Volume 53</a:t>
            </a:r>
            <a:r>
              <a:rPr lang="en-GB" sz="1200" dirty="0" smtClean="0">
                <a:solidFill>
                  <a:srgbClr val="595959"/>
                </a:solidFill>
              </a:rPr>
              <a:t> | </a:t>
            </a:r>
            <a:r>
              <a:rPr lang="en-GB" sz="1200" b="1" dirty="0" smtClean="0">
                <a:solidFill>
                  <a:srgbClr val="43260a"/>
                </a:solidFill>
              </a:rPr>
              <a:t>Part 6</a:t>
            </a:r>
            <a:r>
              <a:rPr lang="en-GB" sz="1200" dirty="0" smtClean="0">
                <a:solidFill>
                  <a:srgbClr val="595959"/>
                </a:solidFill>
              </a:rPr>
              <a:t> | </a:t>
            </a:r>
            <a:r>
              <a:rPr lang="en-GB" sz="1200" dirty="0" smtClean="0">
                <a:solidFill>
                  <a:srgbClr val="43260a"/>
                </a:solidFill>
              </a:rPr>
              <a:t>December 2020</a:t>
            </a:r>
            <a:r>
              <a:rPr lang="en-GB" sz="1200" dirty="0" smtClean="0">
                <a:solidFill>
                  <a:srgbClr val="595959"/>
                </a:solidFill>
              </a:rPr>
              <a:t> | </a:t>
            </a:r>
            <a:r>
              <a:rPr lang="en-GB" sz="1200" dirty="0" smtClean="0">
                <a:solidFill>
                  <a:srgbClr val="43260a"/>
                </a:solidFill>
              </a:rPr>
              <a:t>Pages 1531–1541</a:t>
            </a:r>
            <a:r>
              <a:rPr lang="en-GB" sz="1200" dirty="0" smtClean="0">
                <a:solidFill>
                  <a:srgbClr val="595959"/>
                </a:solidFill>
              </a:rPr>
              <a:t> | </a:t>
            </a:r>
            <a:r>
              <a:rPr lang="en-GB" sz="1200" dirty="0" smtClean="0">
                <a:solidFill>
                  <a:srgbClr val="43260a"/>
                </a:solidFill>
              </a:rPr>
              <a:t>10.1107/S1600576720013576</a:t>
            </a:r>
            <a:endParaRPr lang="en-GB" sz="1200" dirty="0">
              <a:solidFill>
                <a:srgbClr val="FF0000"/>
              </a:solidFill>
            </a:endParaRPr>
          </a:p>
        </p:txBody>
      </p:sp>
      <p:pic>
        <p:nvPicPr>
          <p:cNvPr id="4" name="Journal Logo 2"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2" descr="IUCrfigure.png"/>
          <p:cNvPicPr>
            <a:picLocks noChangeAspect="1"/>
          </p:cNvPicPr>
          <p:nvPr/>
        </p:nvPicPr>
        <p:blipFill>
          <a:blip r:embed="rId5" cstate="print"/>
          <a:stretch>
            <a:fillRect/>
          </a:stretch>
        </p:blipFill>
        <p:spPr>
          <a:xfrm>
            <a:off x="467544" y="1460661"/>
            <a:ext cx="8208912" cy="400868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3"/>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3. Parallax-free XRD-CT simulations. Top row: the ground truth images from the simulated Ni XRD-CT data. Middle row: results obtained from the sequential Rietveld analysis of the reconstructed XRD ...</a:t>
            </a:r>
            <a:endParaRPr lang="en-GB" sz="1400" dirty="0"/>
          </a:p>
        </p:txBody>
      </p:sp>
      <p:sp>
        <p:nvSpPr>
          <p:cNvPr id="3" name="Journal Reference 3"/>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43260a"/>
                </a:solidFill>
              </a:rPr>
              <a:t>Vamvakeros </a:t>
            </a:r>
            <a:r>
              <a:rPr lang="en-GB" sz="1400" b="1" i="1" dirty="0" smtClean="0">
                <a:solidFill>
                  <a:srgbClr val="43260a"/>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43260a"/>
                </a:solidFill>
              </a:rPr>
              <a:t>Volume 53</a:t>
            </a:r>
            <a:r>
              <a:rPr lang="en-GB" sz="1200" dirty="0" smtClean="0">
                <a:solidFill>
                  <a:srgbClr val="595959"/>
                </a:solidFill>
              </a:rPr>
              <a:t> | </a:t>
            </a:r>
            <a:r>
              <a:rPr lang="en-GB" sz="1200" b="1" dirty="0" smtClean="0">
                <a:solidFill>
                  <a:srgbClr val="43260a"/>
                </a:solidFill>
              </a:rPr>
              <a:t>Part 6</a:t>
            </a:r>
            <a:r>
              <a:rPr lang="en-GB" sz="1200" dirty="0" smtClean="0">
                <a:solidFill>
                  <a:srgbClr val="595959"/>
                </a:solidFill>
              </a:rPr>
              <a:t> | </a:t>
            </a:r>
            <a:r>
              <a:rPr lang="en-GB" sz="1200" dirty="0" smtClean="0">
                <a:solidFill>
                  <a:srgbClr val="43260a"/>
                </a:solidFill>
              </a:rPr>
              <a:t>December 2020</a:t>
            </a:r>
            <a:r>
              <a:rPr lang="en-GB" sz="1200" dirty="0" smtClean="0">
                <a:solidFill>
                  <a:srgbClr val="595959"/>
                </a:solidFill>
              </a:rPr>
              <a:t> | </a:t>
            </a:r>
            <a:r>
              <a:rPr lang="en-GB" sz="1200" dirty="0" smtClean="0">
                <a:solidFill>
                  <a:srgbClr val="43260a"/>
                </a:solidFill>
              </a:rPr>
              <a:t>Pages 1531–1541</a:t>
            </a:r>
            <a:r>
              <a:rPr lang="en-GB" sz="1200" dirty="0" smtClean="0">
                <a:solidFill>
                  <a:srgbClr val="595959"/>
                </a:solidFill>
              </a:rPr>
              <a:t> | </a:t>
            </a:r>
            <a:r>
              <a:rPr lang="en-GB" sz="1200" dirty="0" smtClean="0">
                <a:solidFill>
                  <a:srgbClr val="43260a"/>
                </a:solidFill>
              </a:rPr>
              <a:t>10.1107/S1600576720013576</a:t>
            </a:r>
            <a:endParaRPr lang="en-GB" sz="1200" dirty="0">
              <a:solidFill>
                <a:srgbClr val="FF0000"/>
              </a:solidFill>
            </a:endParaRPr>
          </a:p>
        </p:txBody>
      </p:sp>
      <p:pic>
        <p:nvPicPr>
          <p:cNvPr id="4" name="Journal Logo 3"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3" descr="IUCrfigure.png"/>
          <p:cNvPicPr>
            <a:picLocks noChangeAspect="1"/>
          </p:cNvPicPr>
          <p:nvPr/>
        </p:nvPicPr>
        <p:blipFill>
          <a:blip r:embed="rId5" cstate="print"/>
          <a:stretch>
            <a:fillRect/>
          </a:stretch>
        </p:blipFill>
        <p:spPr>
          <a:xfrm>
            <a:off x="1518496" y="1052736"/>
            <a:ext cx="6107007" cy="482453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4"/>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4. Parallax XRD-CT simulations. Top row: the ground truth images from the simulated Ni XRD-CT data. Middle row: results obtained from the sequential Rietveld analysis of the reconstructed XRD-CT  ...</a:t>
            </a:r>
            <a:endParaRPr lang="en-GB" sz="1400" dirty="0"/>
          </a:p>
        </p:txBody>
      </p:sp>
      <p:sp>
        <p:nvSpPr>
          <p:cNvPr id="3" name="Journal Reference 4"/>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43260a"/>
                </a:solidFill>
              </a:rPr>
              <a:t>Vamvakeros </a:t>
            </a:r>
            <a:r>
              <a:rPr lang="en-GB" sz="1400" b="1" i="1" dirty="0" smtClean="0">
                <a:solidFill>
                  <a:srgbClr val="43260a"/>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43260a"/>
                </a:solidFill>
              </a:rPr>
              <a:t>Volume 53</a:t>
            </a:r>
            <a:r>
              <a:rPr lang="en-GB" sz="1200" dirty="0" smtClean="0">
                <a:solidFill>
                  <a:srgbClr val="595959"/>
                </a:solidFill>
              </a:rPr>
              <a:t> | </a:t>
            </a:r>
            <a:r>
              <a:rPr lang="en-GB" sz="1200" b="1" dirty="0" smtClean="0">
                <a:solidFill>
                  <a:srgbClr val="43260a"/>
                </a:solidFill>
              </a:rPr>
              <a:t>Part 6</a:t>
            </a:r>
            <a:r>
              <a:rPr lang="en-GB" sz="1200" dirty="0" smtClean="0">
                <a:solidFill>
                  <a:srgbClr val="595959"/>
                </a:solidFill>
              </a:rPr>
              <a:t> | </a:t>
            </a:r>
            <a:r>
              <a:rPr lang="en-GB" sz="1200" dirty="0" smtClean="0">
                <a:solidFill>
                  <a:srgbClr val="43260a"/>
                </a:solidFill>
              </a:rPr>
              <a:t>December 2020</a:t>
            </a:r>
            <a:r>
              <a:rPr lang="en-GB" sz="1200" dirty="0" smtClean="0">
                <a:solidFill>
                  <a:srgbClr val="595959"/>
                </a:solidFill>
              </a:rPr>
              <a:t> | </a:t>
            </a:r>
            <a:r>
              <a:rPr lang="en-GB" sz="1200" dirty="0" smtClean="0">
                <a:solidFill>
                  <a:srgbClr val="43260a"/>
                </a:solidFill>
              </a:rPr>
              <a:t>Pages 1531–1541</a:t>
            </a:r>
            <a:r>
              <a:rPr lang="en-GB" sz="1200" dirty="0" smtClean="0">
                <a:solidFill>
                  <a:srgbClr val="595959"/>
                </a:solidFill>
              </a:rPr>
              <a:t> | </a:t>
            </a:r>
            <a:r>
              <a:rPr lang="en-GB" sz="1200" dirty="0" smtClean="0">
                <a:solidFill>
                  <a:srgbClr val="43260a"/>
                </a:solidFill>
              </a:rPr>
              <a:t>10.1107/S1600576720013576</a:t>
            </a:r>
            <a:endParaRPr lang="en-GB" sz="1200" dirty="0">
              <a:solidFill>
                <a:srgbClr val="FF0000"/>
              </a:solidFill>
            </a:endParaRPr>
          </a:p>
        </p:txBody>
      </p:sp>
      <p:pic>
        <p:nvPicPr>
          <p:cNvPr id="4" name="Journal Logo 4"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4" descr="IUCrfigure.png"/>
          <p:cNvPicPr>
            <a:picLocks noChangeAspect="1"/>
          </p:cNvPicPr>
          <p:nvPr/>
        </p:nvPicPr>
        <p:blipFill>
          <a:blip r:embed="rId5" cstate="print"/>
          <a:stretch>
            <a:fillRect/>
          </a:stretch>
        </p:blipFill>
        <p:spPr>
          <a:xfrm>
            <a:off x="1468296" y="1052736"/>
            <a:ext cx="6207408" cy="482453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5"/>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5. Left: normalized summed XRD-CT image showing the four samples (TiO</a:t>
            </a:r>
            <a:r>
              <a:rPr lang="en-GB" b="0" i="0" sz="1400" baseline="-25000" dirty="0" smtClean="0">
                <a:solidFill>
                  <a:srgbClr val="595959"/>
                </a:solidFill>
              </a:rPr>
              <a:t>2</a:t>
            </a:r>
            <a:r>
              <a:rPr lang="en-GB" b="0" i="0" sz="1400" baseline="0" dirty="0" smtClean="0">
                <a:solidFill>
                  <a:srgbClr val="595959"/>
                </a:solidFill>
              </a:rPr>
              <a:t>, SiC and 2 × MgO) in their sample holders. Right: magnified region of the XRD-CT summed diffraction pattern showing  ...</a:t>
            </a:r>
            <a:endParaRPr lang="en-GB" sz="1400" dirty="0"/>
          </a:p>
        </p:txBody>
      </p:sp>
      <p:sp>
        <p:nvSpPr>
          <p:cNvPr id="3" name="Journal Reference 5"/>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43260a"/>
                </a:solidFill>
              </a:rPr>
              <a:t>Vamvakeros </a:t>
            </a:r>
            <a:r>
              <a:rPr lang="en-GB" sz="1400" b="1" i="1" dirty="0" smtClean="0">
                <a:solidFill>
                  <a:srgbClr val="43260a"/>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43260a"/>
                </a:solidFill>
              </a:rPr>
              <a:t>Volume 53</a:t>
            </a:r>
            <a:r>
              <a:rPr lang="en-GB" sz="1200" dirty="0" smtClean="0">
                <a:solidFill>
                  <a:srgbClr val="595959"/>
                </a:solidFill>
              </a:rPr>
              <a:t> | </a:t>
            </a:r>
            <a:r>
              <a:rPr lang="en-GB" sz="1200" b="1" dirty="0" smtClean="0">
                <a:solidFill>
                  <a:srgbClr val="43260a"/>
                </a:solidFill>
              </a:rPr>
              <a:t>Part 6</a:t>
            </a:r>
            <a:r>
              <a:rPr lang="en-GB" sz="1200" dirty="0" smtClean="0">
                <a:solidFill>
                  <a:srgbClr val="595959"/>
                </a:solidFill>
              </a:rPr>
              <a:t> | </a:t>
            </a:r>
            <a:r>
              <a:rPr lang="en-GB" sz="1200" dirty="0" smtClean="0">
                <a:solidFill>
                  <a:srgbClr val="43260a"/>
                </a:solidFill>
              </a:rPr>
              <a:t>December 2020</a:t>
            </a:r>
            <a:r>
              <a:rPr lang="en-GB" sz="1200" dirty="0" smtClean="0">
                <a:solidFill>
                  <a:srgbClr val="595959"/>
                </a:solidFill>
              </a:rPr>
              <a:t> | </a:t>
            </a:r>
            <a:r>
              <a:rPr lang="en-GB" sz="1200" dirty="0" smtClean="0">
                <a:solidFill>
                  <a:srgbClr val="43260a"/>
                </a:solidFill>
              </a:rPr>
              <a:t>Pages 1531–1541</a:t>
            </a:r>
            <a:r>
              <a:rPr lang="en-GB" sz="1200" dirty="0" smtClean="0">
                <a:solidFill>
                  <a:srgbClr val="595959"/>
                </a:solidFill>
              </a:rPr>
              <a:t> | </a:t>
            </a:r>
            <a:r>
              <a:rPr lang="en-GB" sz="1200" dirty="0" smtClean="0">
                <a:solidFill>
                  <a:srgbClr val="43260a"/>
                </a:solidFill>
              </a:rPr>
              <a:t>10.1107/S1600576720013576</a:t>
            </a:r>
            <a:endParaRPr lang="en-GB" sz="1200" dirty="0">
              <a:solidFill>
                <a:srgbClr val="FF0000"/>
              </a:solidFill>
            </a:endParaRPr>
          </a:p>
        </p:txBody>
      </p:sp>
      <p:pic>
        <p:nvPicPr>
          <p:cNvPr id="4" name="Journal Logo 5"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5" descr="IUCrfigure.png"/>
          <p:cNvPicPr>
            <a:picLocks noChangeAspect="1"/>
          </p:cNvPicPr>
          <p:nvPr/>
        </p:nvPicPr>
        <p:blipFill>
          <a:blip r:embed="rId5" cstate="print"/>
          <a:stretch>
            <a:fillRect/>
          </a:stretch>
        </p:blipFill>
        <p:spPr>
          <a:xfrm>
            <a:off x="467544" y="1474343"/>
            <a:ext cx="8208912" cy="398132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6"/>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6. Top row: TiO</a:t>
            </a:r>
            <a:r>
              <a:rPr lang="en-GB" b="0" i="0" sz="1400" baseline="-25000" dirty="0" smtClean="0">
                <a:solidFill>
                  <a:srgbClr val="595959"/>
                </a:solidFill>
              </a:rPr>
              <a:t>2</a:t>
            </a:r>
            <a:r>
              <a:rPr lang="en-GB" b="0" i="0" sz="1400" baseline="0" dirty="0" smtClean="0">
                <a:solidFill>
                  <a:srgbClr val="595959"/>
                </a:solidFill>
              </a:rPr>
              <a:t> normalized scale factor (SF) maps. Second row: TiO</a:t>
            </a:r>
            <a:r>
              <a:rPr lang="en-GB" b="0" i="0" sz="1400" baseline="-25000" dirty="0" smtClean="0">
                <a:solidFill>
                  <a:srgbClr val="595959"/>
                </a:solidFill>
              </a:rPr>
              <a:t>2</a:t>
            </a:r>
            <a:r>
              <a:rPr lang="en-GB" b="0" i="0" sz="1400" baseline="0" dirty="0" smtClean="0">
                <a:solidFill>
                  <a:srgbClr val="595959"/>
                </a:solidFill>
              </a:rPr>
              <a:t> lattice parameter </a:t>
            </a:r>
            <a:r>
              <a:rPr lang="en-GB" b="0" i="1" sz="1400" baseline="0" dirty="0" smtClean="0">
                <a:solidFill>
                  <a:srgbClr val="595959"/>
                </a:solidFill>
              </a:rPr>
              <a:t>a</a:t>
            </a:r>
            <a:r>
              <a:rPr lang="en-GB" b="0" i="0" sz="1400" baseline="0" dirty="0" smtClean="0">
                <a:solidFill>
                  <a:srgbClr val="595959"/>
                </a:solidFill>
              </a:rPr>
              <a:t> (LPA) maps (colour-bar axis in Å). Third row: TiO</a:t>
            </a:r>
            <a:r>
              <a:rPr lang="en-GB" b="0" i="0" sz="1400" baseline="-25000" dirty="0" smtClean="0">
                <a:solidFill>
                  <a:srgbClr val="595959"/>
                </a:solidFill>
              </a:rPr>
              <a:t>2</a:t>
            </a:r>
            <a:r>
              <a:rPr lang="en-GB" b="0" i="0" sz="1400" baseline="0" dirty="0" smtClean="0">
                <a:solidFill>
                  <a:srgbClr val="595959"/>
                </a:solidFill>
              </a:rPr>
              <a:t> lattice parameter </a:t>
            </a:r>
            <a:r>
              <a:rPr lang="en-GB" b="0" i="1" sz="1400" baseline="0" dirty="0" smtClean="0">
                <a:solidFill>
                  <a:srgbClr val="595959"/>
                </a:solidFill>
              </a:rPr>
              <a:t>c</a:t>
            </a:r>
            <a:r>
              <a:rPr lang="en-GB" b="0" i="0" sz="1400" baseline="0" dirty="0" smtClean="0">
                <a:solidFill>
                  <a:srgbClr val="595959"/>
                </a:solidFill>
              </a:rPr>
              <a:t>  ...</a:t>
            </a:r>
            <a:endParaRPr lang="en-GB" sz="1400" dirty="0"/>
          </a:p>
        </p:txBody>
      </p:sp>
      <p:sp>
        <p:nvSpPr>
          <p:cNvPr id="3" name="Journal Reference 6"/>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43260a"/>
                </a:solidFill>
              </a:rPr>
              <a:t>Vamvakeros </a:t>
            </a:r>
            <a:r>
              <a:rPr lang="en-GB" sz="1400" b="1" i="1" dirty="0" smtClean="0">
                <a:solidFill>
                  <a:srgbClr val="43260a"/>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43260a"/>
                </a:solidFill>
              </a:rPr>
              <a:t>Volume 53</a:t>
            </a:r>
            <a:r>
              <a:rPr lang="en-GB" sz="1200" dirty="0" smtClean="0">
                <a:solidFill>
                  <a:srgbClr val="595959"/>
                </a:solidFill>
              </a:rPr>
              <a:t> | </a:t>
            </a:r>
            <a:r>
              <a:rPr lang="en-GB" sz="1200" b="1" dirty="0" smtClean="0">
                <a:solidFill>
                  <a:srgbClr val="43260a"/>
                </a:solidFill>
              </a:rPr>
              <a:t>Part 6</a:t>
            </a:r>
            <a:r>
              <a:rPr lang="en-GB" sz="1200" dirty="0" smtClean="0">
                <a:solidFill>
                  <a:srgbClr val="595959"/>
                </a:solidFill>
              </a:rPr>
              <a:t> | </a:t>
            </a:r>
            <a:r>
              <a:rPr lang="en-GB" sz="1200" dirty="0" smtClean="0">
                <a:solidFill>
                  <a:srgbClr val="43260a"/>
                </a:solidFill>
              </a:rPr>
              <a:t>December 2020</a:t>
            </a:r>
            <a:r>
              <a:rPr lang="en-GB" sz="1200" dirty="0" smtClean="0">
                <a:solidFill>
                  <a:srgbClr val="595959"/>
                </a:solidFill>
              </a:rPr>
              <a:t> | </a:t>
            </a:r>
            <a:r>
              <a:rPr lang="en-GB" sz="1200" dirty="0" smtClean="0">
                <a:solidFill>
                  <a:srgbClr val="43260a"/>
                </a:solidFill>
              </a:rPr>
              <a:t>Pages 1531–1541</a:t>
            </a:r>
            <a:r>
              <a:rPr lang="en-GB" sz="1200" dirty="0" smtClean="0">
                <a:solidFill>
                  <a:srgbClr val="595959"/>
                </a:solidFill>
              </a:rPr>
              <a:t> | </a:t>
            </a:r>
            <a:r>
              <a:rPr lang="en-GB" sz="1200" dirty="0" smtClean="0">
                <a:solidFill>
                  <a:srgbClr val="43260a"/>
                </a:solidFill>
              </a:rPr>
              <a:t>10.1107/S1600576720013576</a:t>
            </a:r>
            <a:endParaRPr lang="en-GB" sz="1200" dirty="0">
              <a:solidFill>
                <a:srgbClr val="FF0000"/>
              </a:solidFill>
            </a:endParaRPr>
          </a:p>
        </p:txBody>
      </p:sp>
      <p:pic>
        <p:nvPicPr>
          <p:cNvPr id="4" name="Journal Logo 6"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6" descr="IUCrfigure.png"/>
          <p:cNvPicPr>
            <a:picLocks noChangeAspect="1"/>
          </p:cNvPicPr>
          <p:nvPr/>
        </p:nvPicPr>
        <p:blipFill>
          <a:blip r:embed="rId5" cstate="print"/>
          <a:stretch>
            <a:fillRect/>
          </a:stretch>
        </p:blipFill>
        <p:spPr>
          <a:xfrm>
            <a:off x="2321050" y="1052736"/>
            <a:ext cx="4501899" cy="482453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7"/>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7. Top two rows: MgO normalized scale factor (SF) maps. Middle two rows: MgO lattice parameter </a:t>
            </a:r>
            <a:r>
              <a:rPr lang="en-GB" b="0" i="1" sz="1400" baseline="0" dirty="0" smtClean="0">
                <a:solidFill>
                  <a:srgbClr val="595959"/>
                </a:solidFill>
              </a:rPr>
              <a:t>a</a:t>
            </a:r>
            <a:r>
              <a:rPr lang="en-GB" b="0" i="0" sz="1400" baseline="0" dirty="0" smtClean="0">
                <a:solidFill>
                  <a:srgbClr val="595959"/>
                </a:solidFill>
              </a:rPr>
              <a:t> (LPA) maps (colour-bar axis in Å). Bottom two rows: MgO crystallite (CLS) maps (colour ...</a:t>
            </a:r>
            <a:endParaRPr lang="en-GB" sz="1400" dirty="0"/>
          </a:p>
        </p:txBody>
      </p:sp>
      <p:sp>
        <p:nvSpPr>
          <p:cNvPr id="3" name="Journal Reference 7"/>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43260a"/>
                </a:solidFill>
              </a:rPr>
              <a:t>Vamvakeros </a:t>
            </a:r>
            <a:r>
              <a:rPr lang="en-GB" sz="1400" b="1" i="1" dirty="0" smtClean="0">
                <a:solidFill>
                  <a:srgbClr val="43260a"/>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43260a"/>
                </a:solidFill>
              </a:rPr>
              <a:t>Volume 53</a:t>
            </a:r>
            <a:r>
              <a:rPr lang="en-GB" sz="1200" dirty="0" smtClean="0">
                <a:solidFill>
                  <a:srgbClr val="595959"/>
                </a:solidFill>
              </a:rPr>
              <a:t> | </a:t>
            </a:r>
            <a:r>
              <a:rPr lang="en-GB" sz="1200" b="1" dirty="0" smtClean="0">
                <a:solidFill>
                  <a:srgbClr val="43260a"/>
                </a:solidFill>
              </a:rPr>
              <a:t>Part 6</a:t>
            </a:r>
            <a:r>
              <a:rPr lang="en-GB" sz="1200" dirty="0" smtClean="0">
                <a:solidFill>
                  <a:srgbClr val="595959"/>
                </a:solidFill>
              </a:rPr>
              <a:t> | </a:t>
            </a:r>
            <a:r>
              <a:rPr lang="en-GB" sz="1200" dirty="0" smtClean="0">
                <a:solidFill>
                  <a:srgbClr val="43260a"/>
                </a:solidFill>
              </a:rPr>
              <a:t>December 2020</a:t>
            </a:r>
            <a:r>
              <a:rPr lang="en-GB" sz="1200" dirty="0" smtClean="0">
                <a:solidFill>
                  <a:srgbClr val="595959"/>
                </a:solidFill>
              </a:rPr>
              <a:t> | </a:t>
            </a:r>
            <a:r>
              <a:rPr lang="en-GB" sz="1200" dirty="0" smtClean="0">
                <a:solidFill>
                  <a:srgbClr val="43260a"/>
                </a:solidFill>
              </a:rPr>
              <a:t>Pages 1531–1541</a:t>
            </a:r>
            <a:r>
              <a:rPr lang="en-GB" sz="1200" dirty="0" smtClean="0">
                <a:solidFill>
                  <a:srgbClr val="595959"/>
                </a:solidFill>
              </a:rPr>
              <a:t> | </a:t>
            </a:r>
            <a:r>
              <a:rPr lang="en-GB" sz="1200" dirty="0" smtClean="0">
                <a:solidFill>
                  <a:srgbClr val="43260a"/>
                </a:solidFill>
              </a:rPr>
              <a:t>10.1107/S1600576720013576</a:t>
            </a:r>
            <a:endParaRPr lang="en-GB" sz="1200" dirty="0">
              <a:solidFill>
                <a:srgbClr val="FF0000"/>
              </a:solidFill>
            </a:endParaRPr>
          </a:p>
        </p:txBody>
      </p:sp>
      <p:pic>
        <p:nvPicPr>
          <p:cNvPr id="4" name="Journal Logo 7"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7" descr="IUCrfigure.png"/>
          <p:cNvPicPr>
            <a:picLocks noChangeAspect="1"/>
          </p:cNvPicPr>
          <p:nvPr/>
        </p:nvPicPr>
        <p:blipFill>
          <a:blip r:embed="rId5" cstate="print"/>
          <a:stretch>
            <a:fillRect/>
          </a:stretch>
        </p:blipFill>
        <p:spPr>
          <a:xfrm>
            <a:off x="2823276" y="1052736"/>
            <a:ext cx="3497448" cy="482453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8"/>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8. Top row: SiC normalized scale factor (SF) maps. Middle row: SiC lattice parameter </a:t>
            </a:r>
            <a:r>
              <a:rPr lang="en-GB" b="0" i="1" sz="1400" baseline="0" dirty="0" smtClean="0">
                <a:solidFill>
                  <a:srgbClr val="595959"/>
                </a:solidFill>
              </a:rPr>
              <a:t>a</a:t>
            </a:r>
            <a:r>
              <a:rPr lang="en-GB" b="0" i="0" sz="1400" baseline="0" dirty="0" smtClean="0">
                <a:solidFill>
                  <a:srgbClr val="595959"/>
                </a:solidFill>
              </a:rPr>
              <a:t> (LPA) maps (colour-bar axis in Å). Bottom row: SiC crystallite (CLS) maps (colour-bar axis in nm) ...</a:t>
            </a:r>
            <a:endParaRPr lang="en-GB" sz="1400" dirty="0"/>
          </a:p>
        </p:txBody>
      </p:sp>
      <p:sp>
        <p:nvSpPr>
          <p:cNvPr id="3" name="Journal Reference 8"/>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43260a"/>
                </a:solidFill>
              </a:rPr>
              <a:t>Vamvakeros </a:t>
            </a:r>
            <a:r>
              <a:rPr lang="en-GB" sz="1400" b="1" i="1" dirty="0" smtClean="0">
                <a:solidFill>
                  <a:srgbClr val="43260a"/>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43260a"/>
                </a:solidFill>
              </a:rPr>
              <a:t>Volume 53</a:t>
            </a:r>
            <a:r>
              <a:rPr lang="en-GB" sz="1200" dirty="0" smtClean="0">
                <a:solidFill>
                  <a:srgbClr val="595959"/>
                </a:solidFill>
              </a:rPr>
              <a:t> | </a:t>
            </a:r>
            <a:r>
              <a:rPr lang="en-GB" sz="1200" b="1" dirty="0" smtClean="0">
                <a:solidFill>
                  <a:srgbClr val="43260a"/>
                </a:solidFill>
              </a:rPr>
              <a:t>Part 6</a:t>
            </a:r>
            <a:r>
              <a:rPr lang="en-GB" sz="1200" dirty="0" smtClean="0">
                <a:solidFill>
                  <a:srgbClr val="595959"/>
                </a:solidFill>
              </a:rPr>
              <a:t> | </a:t>
            </a:r>
            <a:r>
              <a:rPr lang="en-GB" sz="1200" dirty="0" smtClean="0">
                <a:solidFill>
                  <a:srgbClr val="43260a"/>
                </a:solidFill>
              </a:rPr>
              <a:t>December 2020</a:t>
            </a:r>
            <a:r>
              <a:rPr lang="en-GB" sz="1200" dirty="0" smtClean="0">
                <a:solidFill>
                  <a:srgbClr val="595959"/>
                </a:solidFill>
              </a:rPr>
              <a:t> | </a:t>
            </a:r>
            <a:r>
              <a:rPr lang="en-GB" sz="1200" dirty="0" smtClean="0">
                <a:solidFill>
                  <a:srgbClr val="43260a"/>
                </a:solidFill>
              </a:rPr>
              <a:t>Pages 1531–1541</a:t>
            </a:r>
            <a:r>
              <a:rPr lang="en-GB" sz="1200" dirty="0" smtClean="0">
                <a:solidFill>
                  <a:srgbClr val="595959"/>
                </a:solidFill>
              </a:rPr>
              <a:t> | </a:t>
            </a:r>
            <a:r>
              <a:rPr lang="en-GB" sz="1200" dirty="0" smtClean="0">
                <a:solidFill>
                  <a:srgbClr val="43260a"/>
                </a:solidFill>
              </a:rPr>
              <a:t>10.1107/S1600576720013576</a:t>
            </a:r>
            <a:endParaRPr lang="en-GB" sz="1200" dirty="0">
              <a:solidFill>
                <a:srgbClr val="FF0000"/>
              </a:solidFill>
            </a:endParaRPr>
          </a:p>
        </p:txBody>
      </p:sp>
      <p:pic>
        <p:nvPicPr>
          <p:cNvPr id="4" name="Journal Logo 8"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8" descr="IUCrfigure.png"/>
          <p:cNvPicPr>
            <a:picLocks noChangeAspect="1"/>
          </p:cNvPicPr>
          <p:nvPr/>
        </p:nvPicPr>
        <p:blipFill>
          <a:blip r:embed="rId5" cstate="print"/>
          <a:stretch>
            <a:fillRect/>
          </a:stretch>
        </p:blipFill>
        <p:spPr>
          <a:xfrm>
            <a:off x="1774266" y="1052736"/>
            <a:ext cx="5595467" cy="4824536"/>
          </a:xfrm>
          <a:prstGeom prst="rect">
            <a:avLst/>
          </a:prstGeom>
        </p:spPr>
      </p:pic>
    </p:spTree>
  </p:cSld>
  <p:clrMapOvr>
    <a:masterClrMapping/>
  </p:clrMapOvr>
</p:sld>
</file>

<file path=ppt/slides/slideabstract.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stract"/>
          <p:cNvSpPr>
            <a:spLocks noGrp="1"/>
          </p:cNvSpPr>
          <p:nvPr>
            <p:ph type="ctrTitle"/>
          </p:nvPr>
        </p:nvSpPr>
        <p:spPr>
          <a:xfrm>
            <a:off x="683568" y="332656"/>
            <a:ext cx="7772400" cy="5310922"/>
          </a:xfrm>
        </p:spPr>
        <p:txBody>
          <a:bodyPr>
            <a:normAutofit/>
          </a:bodyPr>
          <a:lstStyle/>
          <a:p>
            <a:pPr algn="l"/>
            <a:r>
              <a:rPr lang="en-GB" sz="1400" b="1" dirty="0" smtClean="0">
                <a:solidFill>
                  <a:srgbClr val="595959"/>
                </a:solidFill>
              </a:rPr>
              <a:t/>
            </a:r>
            <a:r>
              <a:rPr lang="en-GB" b="1" sz="1600" dirty="0" smtClean="0">
                <a:solidFill>
                  <a:srgbClr val="666666"/>
                </a:solidFill>
              </a:rPr>
              <a:t>DLSR: a solution to the parallax artefact in X-ray diffraction computed tomography data</a:t>
            </a:r>
            <a:endParaRPr lang="en-GB" sz="1400" dirty="0"/>
          </a:p>
          <a:p>
            <a:pPr algn="l"/>
            <a:r>
              <a:rPr lang="en-GB" sz="1400" dirty="0" smtClean="0">
                <a:solidFill>
                  <a:srgbClr val="595959"/>
                </a:solidFill>
              </a:rPr>
              <a:t/>
            </a:r>
            <a:endParaRPr lang="en-GB" sz="1400" dirty="0"/>
          </a:p>
          <a:p>
            <a:pPr algn="l"/>
            <a:r>
              <a:rPr lang="en-GB" sz="1400" b="1" dirty="0" smtClean="0">
                <a:solidFill>
                  <a:srgbClr val="595959"/>
                </a:solidFill>
              </a:rPr>
              <a:t/>
            </a:r>
            <a:r>
              <a:rPr lang="en-GB" b="0" sz="1400" dirty="0" smtClean="0">
                <a:solidFill>
                  <a:srgbClr val="595959"/>
                </a:solidFill>
              </a:rPr>
              <a:t>A new reconstruction approach is presented that can directly yield physico-chemical images and overcome the parallax problem in X-ray diffraction computed tomography experiments.</a:t>
            </a:r>
            <a:endParaRPr lang="en-GB" sz="1400" dirty="0"/>
          </a:p>
          <a:p>
            <a:pPr algn="l"/>
            <a:r>
              <a:rPr lang="en-GB" sz="1400" dirty="0" smtClean="0">
                <a:solidFill>
                  <a:srgbClr val="595959"/>
                </a:solidFill>
              </a:rPr>
              <a:t/>
            </a:r>
            <a:endParaRPr lang="en-GB" sz="1400" dirty="0"/>
          </a:p>
          <a:p>
            <a:pPr algn="l"/>
            <a:r>
              <a:rPr lang="en-GB" sz="1400" b="1" dirty="0" smtClean="0">
                <a:solidFill>
                  <a:srgbClr val="666666"/>
                </a:solidFill>
              </a:rPr>
              <a:t>Keywords: </a:t>
            </a:r>
            <a:r>
              <a:rPr lang="en-GB" b="0" sz="1400" dirty="0" smtClean="0">
                <a:solidFill>
                  <a:srgbClr val="595959"/>
                </a:solidFill>
              </a:rPr>
              <a:t>X-ray scattering; tomography; X-ray diffraction; XRD; wide-angle X-ray scattering; WAXS</a:t>
            </a:r>
            <a:endParaRPr lang="en-GB" sz="1400" dirty="0"/>
          </a:p>
        </p:txBody>
      </p:sp>
      <p:sp>
        <p:nvSpPr>
          <p:cNvPr id="3" name="Journal Reference Abstract"/>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43260a"/>
                </a:solidFill>
              </a:rPr>
              <a:t>Vamvakeros </a:t>
            </a:r>
            <a:r>
              <a:rPr lang="en-GB" sz="1400" b="1" i="1" dirty="0" smtClean="0">
                <a:solidFill>
                  <a:srgbClr val="43260a"/>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43260a"/>
                </a:solidFill>
              </a:rPr>
              <a:t>Volume 53</a:t>
            </a:r>
            <a:r>
              <a:rPr lang="en-GB" sz="1200" dirty="0" smtClean="0">
                <a:solidFill>
                  <a:srgbClr val="595959"/>
                </a:solidFill>
              </a:rPr>
              <a:t> | </a:t>
            </a:r>
            <a:r>
              <a:rPr lang="en-GB" sz="1200" b="1" dirty="0" smtClean="0">
                <a:solidFill>
                  <a:srgbClr val="43260a"/>
                </a:solidFill>
              </a:rPr>
              <a:t>Part 6</a:t>
            </a:r>
            <a:r>
              <a:rPr lang="en-GB" sz="1200" dirty="0" smtClean="0">
                <a:solidFill>
                  <a:srgbClr val="595959"/>
                </a:solidFill>
              </a:rPr>
              <a:t> | </a:t>
            </a:r>
            <a:r>
              <a:rPr lang="en-GB" sz="1200" dirty="0" smtClean="0">
                <a:solidFill>
                  <a:srgbClr val="43260a"/>
                </a:solidFill>
              </a:rPr>
              <a:t>December 2020</a:t>
            </a:r>
            <a:r>
              <a:rPr lang="en-GB" sz="1200" dirty="0" smtClean="0">
                <a:solidFill>
                  <a:srgbClr val="595959"/>
                </a:solidFill>
              </a:rPr>
              <a:t> | </a:t>
            </a:r>
            <a:r>
              <a:rPr lang="en-GB" sz="1200" dirty="0" smtClean="0">
                <a:solidFill>
                  <a:srgbClr val="43260a"/>
                </a:solidFill>
              </a:rPr>
              <a:t>Pages 1531–1541</a:t>
            </a:r>
            <a:r>
              <a:rPr lang="en-GB" sz="1200" dirty="0" smtClean="0">
                <a:solidFill>
                  <a:srgbClr val="595959"/>
                </a:solidFill>
              </a:rPr>
              <a:t> | </a:t>
            </a:r>
            <a:r>
              <a:rPr lang="en-GB" sz="1200" dirty="0" smtClean="0">
                <a:solidFill>
                  <a:srgbClr val="43260a"/>
                </a:solidFill>
              </a:rPr>
              <a:t>10.1107/S1600576720013576</a:t>
            </a:r>
            <a:endParaRPr lang="en-GB" sz="1200" dirty="0">
              <a:solidFill>
                <a:srgbClr val="FF0000"/>
              </a:solidFill>
            </a:endParaRPr>
          </a:p>
        </p:txBody>
      </p:sp>
      <p:pic>
        <p:nvPicPr>
          <p:cNvPr id="4" name="Journal Logo Abstract" descr="IUCrlogo.png"/>
          <p:cNvPicPr>
            <a:picLocks noChangeAspect="1"/>
          </p:cNvPicPr>
          <p:nvPr/>
        </p:nvPicPr>
        <p:blipFill>
          <a:blip r:embed="rId3" cstate="print"/>
          <a:stretch>
            <a:fillRect/>
          </a:stretch>
        </p:blipFill>
        <p:spPr>
          <a:xfrm>
            <a:off x="395536" y="6021289"/>
            <a:ext cx="1944216" cy="579920"/>
          </a:xfrm>
          <a:prstGeom prst="rect">
            <a:avLst/>
          </a:prstGeom>
        </p:spPr>
      </p:pic>
    </p:spTree>
  </p:cSld>
  <p:clrMapOvr>
    <a:masterClrMapping/>
  </p:clrMapOvr>
</p:sld>
</file>

<file path=ppt/slides/slidecover.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ticle Title"/>
          <p:cNvSpPr>
            <a:spLocks noGrp="1"/>
          </p:cNvSpPr>
          <p:nvPr>
            <p:ph type="ctrTitle"/>
          </p:nvPr>
        </p:nvSpPr>
        <p:spPr>
          <a:xfrm>
            <a:off x="714348" y="2857496"/>
            <a:ext cx="7843838" cy="3571900"/>
          </a:xfrm>
        </p:spPr>
        <p:txBody>
          <a:bodyPr anchor="t">
            <a:noAutofit/>
          </a:bodyPr>
          <a:lstStyle/>
          <a:p>
            <a:pPr algn="l"/>
            <a:r>
              <a:rPr lang="en-GB" sz="2000" b="1" dirty="0" smtClean="0">
                <a:solidFill>
                  <a:srgbClr val="666666"/>
                </a:solidFill>
              </a:rPr>
              <a:t/>
            </a:r>
            <a:r>
              <a:rPr lang="en-GB" b="1" sz="2000" dirty="0" smtClean="0">
                <a:solidFill>
                  <a:srgbClr val="666666"/>
                </a:solidFill>
              </a:rPr>
              <a:t>DLSR: a solution to the parallax artefact in X-ray diffraction computed tomography data</a:t>
            </a:r>
            <a:endParaRPr lang="en-GB" sz="2000" dirty="0"/>
          </a:p>
          <a:p>
            <a:pPr algn="l"/>
            <a:r>
              <a:rPr lang="en-GB" sz="1400" dirty="0" smtClean="0">
                <a:solidFill>
                  <a:srgbClr val="595959"/>
                </a:solidFill>
              </a:rPr>
              <a:t/>
            </a:r>
            <a:endParaRPr lang="en-GB" sz="1400" dirty="0"/>
          </a:p>
          <a:p>
            <a:pPr algn="l"/>
            <a:r>
              <a:rPr lang="en-GB" sz="1600" b="1" dirty="0" smtClean="0">
                <a:solidFill>
                  <a:srgbClr val="595959"/>
                </a:solidFill>
              </a:rPr>
              <a:t/>
            </a:r>
            <a:r>
              <a:rPr lang="en-GB" sz="1600" b="1" dirty="0" smtClean="0">
                <a:solidFill>
                  <a:srgbClr val="43260a"/>
                </a:solidFill>
              </a:rPr>
              <a:t>A. Vamvakeros, A. A. Coelho, D. Matras, H. Dong, Y. Odarchenko, S. W. T. Price, K. T. Butler, O. Gutowski, A.-C. Dippel, M. Zimmermann, I. Martens, J. Drnec, A. M. Beale, S. D. M. Jacques and </a:t>
            </a:r>
            <a:endParaRPr lang="en-GB" sz="1400" dirty="0"/>
          </a:p>
        </p:txBody>
      </p:sp>
      <p:sp>
        <p:nvSpPr>
          <p:cNvPr id="3" name="Journal Reference"/>
          <p:cNvSpPr>
            <a:spLocks noGrp="1"/>
          </p:cNvSpPr>
          <p:nvPr>
            <p:ph type="subTitle" idx="1"/>
          </p:nvPr>
        </p:nvSpPr>
        <p:spPr>
          <a:xfrm>
            <a:off x="714348" y="2071678"/>
            <a:ext cx="7858180" cy="625624"/>
          </a:xfrm>
        </p:spPr>
        <p:txBody>
          <a:bodyPr>
            <a:normAutofit/>
          </a:bodyPr>
          <a:lstStyle/>
          <a:p>
            <a:pPr algn="l"/>
            <a:r>
              <a:rPr lang="en-GB" sz="1600" b="1" dirty="0" smtClean="0">
                <a:solidFill>
                  <a:srgbClr val="990000"/>
                </a:solidFill>
              </a:rPr>
              <a:t/>
            </a:r>
            <a:r>
              <a:rPr lang="en-GB" sz="1600" b="1" dirty="0" smtClean="0">
                <a:solidFill>
                  <a:srgbClr val="43260a"/>
                </a:solidFill>
              </a:rPr>
              <a:t>Volume 53</a:t>
            </a:r>
            <a:r>
              <a:rPr lang="en-GB" sz="1600" dirty="0" smtClean="0">
                <a:solidFill>
                  <a:srgbClr val="595959"/>
                </a:solidFill>
              </a:rPr>
              <a:t> | </a:t>
            </a:r>
            <a:r>
              <a:rPr lang="en-GB" sz="1600" b="1" dirty="0" smtClean="0">
                <a:solidFill>
                  <a:srgbClr val="43260a"/>
                </a:solidFill>
              </a:rPr>
              <a:t>Part 6</a:t>
            </a:r>
            <a:r>
              <a:rPr lang="en-GB" sz="1600" dirty="0" smtClean="0">
                <a:solidFill>
                  <a:srgbClr val="595959"/>
                </a:solidFill>
              </a:rPr>
              <a:t> | </a:t>
            </a:r>
            <a:r>
              <a:rPr lang="en-GB" sz="1600" dirty="0" smtClean="0">
                <a:solidFill>
                  <a:srgbClr val="43260a"/>
                </a:solidFill>
              </a:rPr>
              <a:t>December 2020</a:t>
            </a:r>
            <a:r>
              <a:rPr lang="en-GB" sz="1600" dirty="0" smtClean="0">
                <a:solidFill>
                  <a:srgbClr val="595959"/>
                </a:solidFill>
              </a:rPr>
              <a:t> | </a:t>
            </a:r>
            <a:r>
              <a:rPr lang="en-GB" sz="1600" dirty="0" smtClean="0">
                <a:solidFill>
                  <a:srgbClr val="43260a"/>
                </a:solidFill>
              </a:rPr>
              <a:t>Pages 1531–1541</a:t>
            </a:r>
            <a:r>
              <a:rPr lang="en-GB" sz="1600" dirty="0" smtClean="0">
                <a:solidFill>
                  <a:srgbClr val="595959"/>
                </a:solidFill>
              </a:rPr>
              <a:t> | </a:t>
            </a:r>
            <a:r>
              <a:rPr lang="en-GB" sz="1600" dirty="0" smtClean="0">
                <a:solidFill>
                  <a:srgbClr val="43260a"/>
                </a:solidFill>
              </a:rPr>
              <a:t>10.1107/S1600576720013576</a:t>
            </a:r>
            <a:endParaRPr lang="en-GB" sz="1600" dirty="0">
              <a:solidFill>
                <a:srgbClr val="FF0000"/>
              </a:solidFill>
            </a:endParaRPr>
          </a:p>
        </p:txBody>
      </p:sp>
      <p:pic>
        <p:nvPicPr>
          <p:cNvPr id="4" name="Journal Logo" descr="IUCrlogo.png"/>
          <p:cNvPicPr>
            <a:picLocks noChangeAspect="1"/>
          </p:cNvPicPr>
          <p:nvPr/>
        </p:nvPicPr>
        <p:blipFill>
          <a:blip r:embed="rId3" cstate="print"/>
          <a:stretch>
            <a:fillRect/>
          </a:stretch>
        </p:blipFill>
        <p:spPr>
          <a:xfrm>
            <a:off x="785786" y="714356"/>
            <a:ext cx="3832002" cy="11430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9</Words>
  <Application>Microsoft Office PowerPoint</Application>
  <PresentationFormat>On-screen Show (4:3)</PresentationFormat>
  <Paragraphs>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Figure title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title</dc:title>
  <dc:creator>simon</dc:creator>
  <cp:lastModifiedBy>simon</cp:lastModifiedBy>
  <cp:revision>6</cp:revision>
  <dcterms:created xsi:type="dcterms:W3CDTF">2014-12-05T16:09:44Z</dcterms:created>
  <dcterms:modified xsi:type="dcterms:W3CDTF">2014-12-09T11:44:25Z</dcterms:modified>
</cp:coreProperties>
</file>