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Default Extension="gif" ContentType="image/gif"/>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1.xml" ContentType="application/vnd.openxmlformats-officedocument.presentationml.slide+xml"/>
  <Override PartName="/ppt/notesSlides/notesSlide1.xml" ContentType="application/vnd.openxmlformats-officedocument.presentationml.notesSlide+xml"/>
  <Override PartName="/ppt/slides/slide2.xml" ContentType="application/vnd.openxmlformats-officedocument.presentationml.slide+xml"/>
  <Override PartName="/ppt/notesSlides/notesSlide2.xml" ContentType="application/vnd.openxmlformats-officedocument.presentationml.notesSlide+xml"/>
  <Override PartName="/ppt/slides/slide3.xml" ContentType="application/vnd.openxmlformats-officedocument.presentationml.slide+xml"/>
  <Override PartName="/ppt/notesSlides/notesSlide3.xml" ContentType="application/vnd.openxmlformats-officedocument.presentationml.notesSlide+xml"/>
  <Override PartName="/ppt/slides/slideabstract.xml" ContentType="application/vnd.openxmlformats-officedocument.presentationml.slide+xml"/>
  <Override PartName="/ppt/notesSlides/notesSlideabstract.xml" ContentType="application/vnd.openxmlformats-officedocument.presentationml.notesSlide+xml"/>
  <Override PartName="/ppt/slides/slidecover.xml" ContentType="application/vnd.openxmlformats-officedocument.presentationml.slide+xml"/>
  <Override PartName="/ppt/notesSlides/notesSlidecover.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
  </p:notesMasterIdLst>
  <p:sldIdLst>
    <p:sldId id="1000" r:id="rIdCover"/>
    <p:sldId id="1001" r:id="rIdAbstract"/>
    <p:sldId id="256" r:id="rId90"/>
    <p:sldId id="257" r:id="rId91"/>
    <p:sldId id="258" r:id="rId9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0063"/>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p:scale>
          <a:sx n="100" d="100"/>
          <a:sy n="100" d="100"/>
        </p:scale>
        <p:origin x="-498" y="1212"/>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 Id="rId90" Type="http://schemas.openxmlformats.org/officeDocument/2006/relationships/slide" Target="slides/slide1.xml"/><Relationship Id="rId91" Type="http://schemas.openxmlformats.org/officeDocument/2006/relationships/slide" Target="slides/slide2.xml"/><Relationship Id="rId92" Type="http://schemas.openxmlformats.org/officeDocument/2006/relationships/slide" Target="slides/slide3.xml"/><Relationship Id="rIdAbstract" Type="http://schemas.openxmlformats.org/officeDocument/2006/relationships/slide" Target="slides/slideabstract.xml"/><Relationship Id="rIdCover" Type="http://schemas.openxmlformats.org/officeDocument/2006/relationships/slide" Target="slides/slidecover.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0D88E22-B339-4D1F-9AA1-A55FBF89BA4D}" type="datetimeFigureOut">
              <a:rPr lang="en-GB" smtClean="0"/>
              <a:pPr/>
              <a:t>09/12/2014</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FD34A19-1034-4F07-BCD4-05E5E1DABBFE}" type="slidenum">
              <a:rPr lang="en-GB" smtClean="0"/>
              <a:pPr/>
              <a:t>‹#›</a:t>
            </a:fld>
            <a:endParaRPr lang="en-GB"/>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abstract.xml.rels><?xml version="1.0" encoding="UTF-8" standalone="yes"?>
<Relationships xmlns="http://schemas.openxmlformats.org/package/2006/relationships"><Relationship Id="rId2" Type="http://schemas.openxmlformats.org/officeDocument/2006/relationships/slide" Target="../slides/slideabstract.xml"/><Relationship Id="rId1" Type="http://schemas.openxmlformats.org/officeDocument/2006/relationships/notesMaster" Target="../notesMasters/notesMaster1.xml"/></Relationships>

</file>

<file path=ppt/notesSlides/_rels/notesSlidecover.xml.rels><?xml version="1.0" encoding="UTF-8" standalone="yes"?>
<Relationships xmlns="http://schemas.openxmlformats.org/package/2006/relationships"><Relationship Id="rId2" Type="http://schemas.openxmlformats.org/officeDocument/2006/relationships/slide" Target="../slides/slidecover.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The mol­ecular structure of the title compound, showing the atom labelling. Displacement ellipsoids are drawn at the 30% probability level. [Arafath, M. A., Adam, F., Razali, M. R. and  (2017). IUCrData, 2.   10.1107/S2414314616019970]</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A view along the a axis of the crystal packing of the title compound. The hydrogen bonds (see Table 1) and short Cl···Cl contacts are shown as black and red dashed lines, respectively. [Arafath, M. A., Adam, F., Razali, M. R. and  (2017). IUCrData, 2.   10.1107/S2414314616019970]</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Synthesis of the title compound. [Arafath, M. A., Adam, F., Razali, M. R. and  (2017). IUCrData, 2.   10.1107/S2414314616019970]</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abstract.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the title compound, C14H18ClN3OS, the phenol ring is almost coplanar with the hydrazinecarbo­thio­amide moiety, making a dihedral angle of 6.92 (8)°. The cyclo­hexane ring has a chair conformation and the conformation about the C═N bond is E. In the crystal, mol­ecules are linked by N—H···O and O—H···S hydrogen bonds, forming inversion dimers with an R22(14) ring motif flanked by two R22(6) ring motifs. The dimers are linked by short Cl···Cl inter­actions, forming layers parallel to the ab plane.</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notesSlides/notesSlidecover.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GB" dirty="0" smtClean="0"/>
              <a:t>In the crystal of the title carbo­thio­amide Schiff base compound, mol­ecules are linked by N—H···O and O—H···S hydrogen bonds, forming inversion dimers with an R_{2}^{2}(14) ring motif flanked by two R_{2}^{2}(6) ring motifs.</a:t>
            </a:r>
            <a:endParaRPr lang="en-GB" dirty="0"/>
          </a:p>
        </p:txBody>
      </p:sp>
      <p:sp>
        <p:nvSpPr>
          <p:cNvPr id="4" name="Slide Number Placeholder 3"/>
          <p:cNvSpPr>
            <a:spLocks noGrp="1"/>
          </p:cNvSpPr>
          <p:nvPr>
            <p:ph type="sldNum" sz="quarter" idx="10"/>
          </p:nvPr>
        </p:nvSpPr>
        <p:spPr/>
        <p:txBody>
          <a:bodyPr/>
          <a:lstStyle/>
          <a:p>
            <a:fld id="{9FD34A19-1034-4F07-BCD4-05E5E1DABBFE}" type="slidenum">
              <a:rPr lang="en-GB" smtClean="0"/>
              <a:pPr/>
              <a:t>1</a:t>
            </a:fld>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7F767C-1609-4890-943F-06C1AAE54CED}" type="datetimeFigureOut">
              <a:rPr lang="en-GB" smtClean="0"/>
              <a:pPr/>
              <a:t>09/12/2014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3764A4F9-9CFA-4165-B04F-80B53FA76C5E}" type="slidenum">
              <a:rPr lang="en-GB" smtClean="0"/>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17F767C-1609-4890-943F-06C1AAE54CED}" type="datetimeFigureOut">
              <a:rPr lang="en-GB" smtClean="0"/>
              <a:pPr/>
              <a:t>09/12/2014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764A4F9-9CFA-4165-B04F-80B53FA76C5E}" type="slidenum">
              <a:rPr lang="en-GB" smtClean="0"/>
              <a:pPr/>
              <a:t>‹#›</a:t>
            </a:fld>
            <a:endParaRPr lang="en-GB"/>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png"/></Relationships>

</file>

<file path=ppt/slides/_rels/slide2.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1.png"/></Relationships>

</file>

<file path=ppt/slides/_rels/slide3.xml.rels><?xml version="1.0" encoding="UTF-8" standalone="yes"?>
<Relationships xmlns="http://schemas.openxmlformats.org/package/2006/relationships"><Relationship Id="rId3" Type="http://schemas.openxmlformats.org/officeDocument/2006/relationships/hyperlink" Target="http://dx.doi.org/" TargetMode="External"/><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1.png"/></Relationships>

</file>

<file path=ppt/slides/_rels/slideabstract.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abstract.xml"/><Relationship Id="rId1" Type="http://schemas.openxmlformats.org/officeDocument/2006/relationships/slideLayout" Target="../slideLayouts/slideLayout1.xml"/></Relationships>

</file>

<file path=ppt/slides/_rels/slidecover.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cover.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1"/>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1. The mol­ecular structure of the title compound, showing the atom labelling. Displacement ellipsoids are drawn at the 30% probability level.</a:t>
            </a:r>
            <a:endParaRPr lang="en-GB" sz="1400" dirty="0"/>
          </a:p>
        </p:txBody>
      </p:sp>
      <p:sp>
        <p:nvSpPr>
          <p:cNvPr id="3" name="Journal Reference 1"/>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990000"/>
                </a:solidFill>
              </a:rPr>
              <a:t>Arafath </a:t>
            </a:r>
            <a:r>
              <a:rPr lang="en-GB" sz="1400" b="1" i="1" dirty="0" smtClean="0">
                <a:solidFill>
                  <a:srgbClr val="990000"/>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990000"/>
                </a:solidFill>
              </a:rPr>
              <a:t>Volume 2</a:t>
            </a:r>
            <a:r>
              <a:rPr lang="en-GB" sz="1200" dirty="0" smtClean="0">
                <a:solidFill>
                  <a:srgbClr val="595959"/>
                </a:solidFill>
              </a:rPr>
              <a:t> | </a:t>
            </a:r>
            <a:r>
              <a:rPr lang="en-GB" sz="1200" b="1" dirty="0" smtClean="0">
                <a:solidFill>
                  <a:srgbClr val="990000"/>
                </a:solidFill>
              </a:rPr>
              <a:t>Part 1</a:t>
            </a:r>
            <a:r>
              <a:rPr lang="en-GB" sz="1200" dirty="0" smtClean="0">
                <a:solidFill>
                  <a:srgbClr val="595959"/>
                </a:solidFill>
              </a:rPr>
              <a:t> | </a:t>
            </a:r>
            <a:r>
              <a:rPr lang="en-GB" sz="1200" dirty="0" smtClean="0">
                <a:solidFill>
                  <a:srgbClr val="990000"/>
                </a:solidFill>
              </a:rPr>
              <a:t>January 2017</a:t>
            </a:r>
            <a:r>
              <a:rPr lang="en-GB" sz="1200" dirty="0" smtClean="0">
                <a:solidFill>
                  <a:srgbClr val="595959"/>
                </a:solidFill>
              </a:rPr>
              <a:t> | </a:t>
            </a:r>
            <a:r>
              <a:rPr lang="en-GB" sz="1200" dirty="0" smtClean="0">
                <a:solidFill>
                  <a:srgbClr val="990000"/>
                </a:solidFill>
              </a:rPr>
              <a:t/>
            </a:r>
            <a:r>
              <a:rPr lang="en-GB" sz="1200" dirty="0" smtClean="0">
                <a:solidFill>
                  <a:srgbClr val="595959"/>
                </a:solidFill>
              </a:rPr>
              <a:t> | </a:t>
            </a:r>
            <a:r>
              <a:rPr lang="en-GB" sz="1200" dirty="0" smtClean="0">
                <a:solidFill>
                  <a:srgbClr val="990000"/>
                </a:solidFill>
              </a:rPr>
              <a:t>10.1107/S2414314616019970</a:t>
            </a:r>
            <a:endParaRPr lang="en-GB" sz="1200" dirty="0">
              <a:solidFill>
                <a:srgbClr val="FF0000"/>
              </a:solidFill>
            </a:endParaRPr>
          </a:p>
        </p:txBody>
      </p:sp>
      <p:pic>
        <p:nvPicPr>
          <p:cNvPr id="4" name="Journal Logo 1"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1" descr="IUCrfigure.png"/>
          <p:cNvPicPr>
            <a:picLocks noChangeAspect="1"/>
          </p:cNvPicPr>
          <p:nvPr/>
        </p:nvPicPr>
        <p:blipFill>
          <a:blip r:embed="rId5" cstate="print"/>
          <a:stretch>
            <a:fillRect/>
          </a:stretch>
        </p:blipFill>
        <p:spPr>
          <a:xfrm>
            <a:off x="889148" y="1052736"/>
            <a:ext cx="7365703" cy="4824536"/>
          </a:xfrm>
          <a:prstGeom prst="rect">
            <a:avLst/>
          </a:prstGeo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2"/>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2. A view along the </a:t>
            </a:r>
            <a:r>
              <a:rPr lang="en-GB" b="0" i="1" sz="1400" baseline="0" dirty="0" smtClean="0">
                <a:solidFill>
                  <a:srgbClr val="595959"/>
                </a:solidFill>
              </a:rPr>
              <a:t>a</a:t>
            </a:r>
            <a:r>
              <a:rPr lang="en-GB" b="0" i="0" sz="1400" baseline="0" dirty="0" smtClean="0">
                <a:solidFill>
                  <a:srgbClr val="595959"/>
                </a:solidFill>
              </a:rPr>
              <a:t> axis of the crystal packing of the title compound. The hydrogen bonds (see Table 1) and short Cl···Cl contacts are shown as black and red dashed lines,  ...</a:t>
            </a:r>
            <a:endParaRPr lang="en-GB" sz="1400" dirty="0"/>
          </a:p>
        </p:txBody>
      </p:sp>
      <p:sp>
        <p:nvSpPr>
          <p:cNvPr id="3" name="Journal Reference 2"/>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990000"/>
                </a:solidFill>
              </a:rPr>
              <a:t>Arafath </a:t>
            </a:r>
            <a:r>
              <a:rPr lang="en-GB" sz="1400" b="1" i="1" dirty="0" smtClean="0">
                <a:solidFill>
                  <a:srgbClr val="990000"/>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990000"/>
                </a:solidFill>
              </a:rPr>
              <a:t>Volume 2</a:t>
            </a:r>
            <a:r>
              <a:rPr lang="en-GB" sz="1200" dirty="0" smtClean="0">
                <a:solidFill>
                  <a:srgbClr val="595959"/>
                </a:solidFill>
              </a:rPr>
              <a:t> | </a:t>
            </a:r>
            <a:r>
              <a:rPr lang="en-GB" sz="1200" b="1" dirty="0" smtClean="0">
                <a:solidFill>
                  <a:srgbClr val="990000"/>
                </a:solidFill>
              </a:rPr>
              <a:t>Part 1</a:t>
            </a:r>
            <a:r>
              <a:rPr lang="en-GB" sz="1200" dirty="0" smtClean="0">
                <a:solidFill>
                  <a:srgbClr val="595959"/>
                </a:solidFill>
              </a:rPr>
              <a:t> | </a:t>
            </a:r>
            <a:r>
              <a:rPr lang="en-GB" sz="1200" dirty="0" smtClean="0">
                <a:solidFill>
                  <a:srgbClr val="990000"/>
                </a:solidFill>
              </a:rPr>
              <a:t>January 2017</a:t>
            </a:r>
            <a:r>
              <a:rPr lang="en-GB" sz="1200" dirty="0" smtClean="0">
                <a:solidFill>
                  <a:srgbClr val="595959"/>
                </a:solidFill>
              </a:rPr>
              <a:t> | </a:t>
            </a:r>
            <a:r>
              <a:rPr lang="en-GB" sz="1200" dirty="0" smtClean="0">
                <a:solidFill>
                  <a:srgbClr val="990000"/>
                </a:solidFill>
              </a:rPr>
              <a:t/>
            </a:r>
            <a:r>
              <a:rPr lang="en-GB" sz="1200" dirty="0" smtClean="0">
                <a:solidFill>
                  <a:srgbClr val="595959"/>
                </a:solidFill>
              </a:rPr>
              <a:t> | </a:t>
            </a:r>
            <a:r>
              <a:rPr lang="en-GB" sz="1200" dirty="0" smtClean="0">
                <a:solidFill>
                  <a:srgbClr val="990000"/>
                </a:solidFill>
              </a:rPr>
              <a:t>10.1107/S2414314616019970</a:t>
            </a:r>
            <a:endParaRPr lang="en-GB" sz="1200" dirty="0">
              <a:solidFill>
                <a:srgbClr val="FF0000"/>
              </a:solidFill>
            </a:endParaRPr>
          </a:p>
        </p:txBody>
      </p:sp>
      <p:pic>
        <p:nvPicPr>
          <p:cNvPr id="4" name="Journal Logo 2"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2" descr="IUCrfigure.png"/>
          <p:cNvPicPr>
            <a:picLocks noChangeAspect="1"/>
          </p:cNvPicPr>
          <p:nvPr/>
        </p:nvPicPr>
        <p:blipFill>
          <a:blip r:embed="rId5" cstate="print"/>
          <a:stretch>
            <a:fillRect/>
          </a:stretch>
        </p:blipFill>
        <p:spPr>
          <a:xfrm>
            <a:off x="1499047" y="1052736"/>
            <a:ext cx="6145905" cy="4824536"/>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aption 3"/>
          <p:cNvSpPr>
            <a:spLocks noGrp="1"/>
          </p:cNvSpPr>
          <p:nvPr>
            <p:ph type="ctrTitle"/>
          </p:nvPr>
        </p:nvSpPr>
        <p:spPr>
          <a:xfrm>
            <a:off x="683568" y="332656"/>
            <a:ext cx="7772400" cy="576064"/>
          </a:xfrm>
        </p:spPr>
        <p:txBody>
          <a:bodyPr>
            <a:normAutofit/>
          </a:bodyPr>
          <a:lstStyle/>
          <a:p>
            <a:r>
              <a:rPr lang="en-GB" sz="1400" dirty="0" smtClean="0"/>
              <a:t/>
            </a:r>
            <a:r>
              <a:rPr lang="en-GB" b="0" sz="1400" dirty="0" smtClean="0">
                <a:solidFill>
                  <a:srgbClr val="595959"/>
                </a:solidFill>
              </a:rPr>
              <a:t>Figure 3. Synthesis of the title compound.</a:t>
            </a:r>
            <a:endParaRPr lang="en-GB" sz="1400" dirty="0"/>
          </a:p>
        </p:txBody>
      </p:sp>
      <p:sp>
        <p:nvSpPr>
          <p:cNvPr id="3" name="Journal Reference 3"/>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990000"/>
                </a:solidFill>
              </a:rPr>
              <a:t>Arafath </a:t>
            </a:r>
            <a:r>
              <a:rPr lang="en-GB" sz="1400" b="1" i="1" dirty="0" smtClean="0">
                <a:solidFill>
                  <a:srgbClr val="990000"/>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990000"/>
                </a:solidFill>
              </a:rPr>
              <a:t>Volume 2</a:t>
            </a:r>
            <a:r>
              <a:rPr lang="en-GB" sz="1200" dirty="0" smtClean="0">
                <a:solidFill>
                  <a:srgbClr val="595959"/>
                </a:solidFill>
              </a:rPr>
              <a:t> | </a:t>
            </a:r>
            <a:r>
              <a:rPr lang="en-GB" sz="1200" b="1" dirty="0" smtClean="0">
                <a:solidFill>
                  <a:srgbClr val="990000"/>
                </a:solidFill>
              </a:rPr>
              <a:t>Part 1</a:t>
            </a:r>
            <a:r>
              <a:rPr lang="en-GB" sz="1200" dirty="0" smtClean="0">
                <a:solidFill>
                  <a:srgbClr val="595959"/>
                </a:solidFill>
              </a:rPr>
              <a:t> | </a:t>
            </a:r>
            <a:r>
              <a:rPr lang="en-GB" sz="1200" dirty="0" smtClean="0">
                <a:solidFill>
                  <a:srgbClr val="990000"/>
                </a:solidFill>
              </a:rPr>
              <a:t>January 2017</a:t>
            </a:r>
            <a:r>
              <a:rPr lang="en-GB" sz="1200" dirty="0" smtClean="0">
                <a:solidFill>
                  <a:srgbClr val="595959"/>
                </a:solidFill>
              </a:rPr>
              <a:t> | </a:t>
            </a:r>
            <a:r>
              <a:rPr lang="en-GB" sz="1200" dirty="0" smtClean="0">
                <a:solidFill>
                  <a:srgbClr val="990000"/>
                </a:solidFill>
              </a:rPr>
              <a:t/>
            </a:r>
            <a:r>
              <a:rPr lang="en-GB" sz="1200" dirty="0" smtClean="0">
                <a:solidFill>
                  <a:srgbClr val="595959"/>
                </a:solidFill>
              </a:rPr>
              <a:t> | </a:t>
            </a:r>
            <a:r>
              <a:rPr lang="en-GB" sz="1200" dirty="0" smtClean="0">
                <a:solidFill>
                  <a:srgbClr val="990000"/>
                </a:solidFill>
              </a:rPr>
              <a:t>10.1107/S2414314616019970</a:t>
            </a:r>
            <a:endParaRPr lang="en-GB" sz="1200" dirty="0">
              <a:solidFill>
                <a:srgbClr val="FF0000"/>
              </a:solidFill>
            </a:endParaRPr>
          </a:p>
        </p:txBody>
      </p:sp>
      <p:pic>
        <p:nvPicPr>
          <p:cNvPr id="4" name="Journal Logo 3" descr="IUCrlogo.png"/>
          <p:cNvPicPr>
            <a:picLocks noChangeAspect="1"/>
          </p:cNvPicPr>
          <p:nvPr/>
        </p:nvPicPr>
        <p:blipFill>
          <a:blip r:embed="rId4" cstate="print"/>
          <a:stretch>
            <a:fillRect/>
          </a:stretch>
        </p:blipFill>
        <p:spPr>
          <a:xfrm>
            <a:off x="395536" y="6021289"/>
            <a:ext cx="1944216" cy="579920"/>
          </a:xfrm>
          <a:prstGeom prst="rect">
            <a:avLst/>
          </a:prstGeom>
        </p:spPr>
      </p:pic>
      <p:pic>
        <p:nvPicPr>
          <p:cNvPr id="5" name="Figure 3" descr="IUCrfigure.png"/>
          <p:cNvPicPr>
            <a:picLocks noChangeAspect="1"/>
          </p:cNvPicPr>
          <p:nvPr/>
        </p:nvPicPr>
        <p:blipFill>
          <a:blip r:embed="rId5" cstate="print"/>
          <a:stretch>
            <a:fillRect/>
          </a:stretch>
        </p:blipFill>
        <p:spPr>
          <a:xfrm>
            <a:off x="467544" y="2717081"/>
            <a:ext cx="8208912" cy="1495846"/>
          </a:xfrm>
          <a:prstGeom prst="rect">
            <a:avLst/>
          </a:prstGeom>
        </p:spPr>
      </p:pic>
    </p:spTree>
  </p:cSld>
  <p:clrMapOvr>
    <a:masterClrMapping/>
  </p:clrMapOvr>
</p:sld>
</file>

<file path=ppt/slides/slideabstract.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bstract"/>
          <p:cNvSpPr>
            <a:spLocks noGrp="1"/>
          </p:cNvSpPr>
          <p:nvPr>
            <p:ph type="ctrTitle"/>
          </p:nvPr>
        </p:nvSpPr>
        <p:spPr>
          <a:xfrm>
            <a:off x="683568" y="332656"/>
            <a:ext cx="7772400" cy="5310922"/>
          </a:xfrm>
        </p:spPr>
        <p:txBody>
          <a:bodyPr>
            <a:normAutofit/>
          </a:bodyPr>
          <a:lstStyle/>
          <a:p>
            <a:pPr algn="l"/>
            <a:r>
              <a:rPr lang="en-GB" sz="1400" b="1" dirty="0" smtClean="0">
                <a:solidFill>
                  <a:srgbClr val="595959"/>
                </a:solidFill>
              </a:rPr>
              <a:t/>
            </a:r>
            <a:r>
              <a:rPr lang="en-GB" b="1" sz="1600" dirty="0" smtClean="0">
                <a:solidFill>
                  <a:srgbClr val="666666"/>
                </a:solidFill>
              </a:rPr>
              <a:t>(</a:t>
            </a:r>
            <a:r>
              <a:rPr lang="en-GB" b="1" i="1" sz="1600" baseline="0" dirty="0" smtClean="0">
                <a:solidFill>
                  <a:srgbClr val="666666"/>
                </a:solidFill>
              </a:rPr>
              <a:t>E</a:t>
            </a:r>
            <a:r>
              <a:rPr lang="en-GB" b="1" i="0" sz="1600" baseline="0" dirty="0" smtClean="0">
                <a:solidFill>
                  <a:srgbClr val="666666"/>
                </a:solidFill>
              </a:rPr>
              <a:t>)-2-(5-Chloro-2-hy­droxy­benzyl­idene)-</a:t>
            </a:r>
            <a:r>
              <a:rPr lang="en-GB" b="1" i="1" sz="1600" baseline="0" dirty="0" smtClean="0">
                <a:solidFill>
                  <a:srgbClr val="666666"/>
                </a:solidFill>
              </a:rPr>
              <a:t>N</a:t>
            </a:r>
            <a:r>
              <a:rPr lang="en-GB" b="1" i="0" sz="1600" baseline="0" dirty="0" smtClean="0">
                <a:solidFill>
                  <a:srgbClr val="666666"/>
                </a:solidFill>
              </a:rPr>
              <a:t>-cyclo­hexyl­hydrazine-1-carbo­thio­amide</a:t>
            </a:r>
            <a:endParaRPr lang="en-GB" sz="1400" dirty="0"/>
          </a:p>
          <a:p>
            <a:pPr algn="l"/>
            <a:r>
              <a:rPr lang="en-GB" sz="1400" dirty="0" smtClean="0">
                <a:solidFill>
                  <a:srgbClr val="595959"/>
                </a:solidFill>
              </a:rPr>
              <a:t/>
            </a:r>
            <a:endParaRPr lang="en-GB" sz="1400" dirty="0"/>
          </a:p>
          <a:p>
            <a:pPr algn="l"/>
            <a:r>
              <a:rPr lang="en-GB" sz="1400" b="1" dirty="0" smtClean="0">
                <a:solidFill>
                  <a:srgbClr val="595959"/>
                </a:solidFill>
              </a:rPr>
              <a:t/>
            </a:r>
            <a:r>
              <a:rPr lang="en-GB" b="0" sz="1400" dirty="0" smtClean="0">
                <a:solidFill>
                  <a:srgbClr val="595959"/>
                </a:solidFill>
              </a:rPr>
              <a:t>In the crystal of the title carbo­thio­amide Schiff base compound, mol­ecules are linked by N—H···O and O—H···S hydrogen bonds, forming inversion dimers with an R_{2}^{2}(14) ring motif flanked by two R_{2}^{2}(6) ring motifs.</a:t>
            </a:r>
            <a:endParaRPr lang="en-GB" sz="1400" dirty="0"/>
          </a:p>
          <a:p>
            <a:pPr algn="l"/>
            <a:r>
              <a:rPr lang="en-GB" sz="1400" dirty="0" smtClean="0">
                <a:solidFill>
                  <a:srgbClr val="595959"/>
                </a:solidFill>
              </a:rPr>
              <a:t/>
            </a:r>
            <a:endParaRPr lang="en-GB" sz="1400" dirty="0"/>
          </a:p>
          <a:p>
            <a:pPr algn="l"/>
            <a:r>
              <a:rPr lang="en-GB" sz="1400" b="1" dirty="0" smtClean="0">
                <a:solidFill>
                  <a:srgbClr val="666666"/>
                </a:solidFill>
              </a:rPr>
              <a:t>Keywords: </a:t>
            </a:r>
            <a:r>
              <a:rPr lang="en-GB" b="0" sz="1400" dirty="0" smtClean="0">
                <a:solidFill>
                  <a:srgbClr val="595959"/>
                </a:solidFill>
              </a:rPr>
              <a:t>crystal structure; carbo­thio­amide Schiff base; hydrazine-1-carbo­thio­amide; hydrogen bonding; Cl···Cl inter­action</a:t>
            </a:r>
            <a:endParaRPr lang="en-GB" sz="1400" dirty="0"/>
          </a:p>
        </p:txBody>
      </p:sp>
      <p:sp>
        <p:nvSpPr>
          <p:cNvPr id="3" name="Journal Reference Abstract"/>
          <p:cNvSpPr>
            <a:spLocks noGrp="1"/>
          </p:cNvSpPr>
          <p:nvPr>
            <p:ph type="subTitle" idx="1"/>
          </p:nvPr>
        </p:nvSpPr>
        <p:spPr>
          <a:xfrm>
            <a:off x="2483768" y="6093296"/>
            <a:ext cx="6264696" cy="625624"/>
          </a:xfrm>
        </p:spPr>
        <p:txBody>
          <a:bodyPr>
            <a:normAutofit/>
          </a:bodyPr>
          <a:lstStyle/>
          <a:p>
            <a:pPr algn="r"/>
            <a:r>
              <a:rPr lang="en-GB" sz="1400" dirty="0" smtClean="0"/>
              <a:t> </a:t>
            </a:r>
            <a:r>
              <a:rPr lang="en-GB" sz="1400" b="1" dirty="0" smtClean="0">
                <a:solidFill>
                  <a:srgbClr val="990000"/>
                </a:solidFill>
              </a:rPr>
              <a:t>Arafath </a:t>
            </a:r>
            <a:r>
              <a:rPr lang="en-GB" sz="1400" b="1" i="1" dirty="0" smtClean="0">
                <a:solidFill>
                  <a:srgbClr val="990000"/>
                </a:solidFill>
              </a:rPr>
              <a:t>et al.</a:t>
            </a:r>
          </a:p>
          <a:p>
            <a:pPr algn="r"/>
            <a:r>
              <a:rPr lang="en-GB" sz="1200" dirty="0" smtClean="0">
                <a:solidFill>
                  <a:srgbClr val="FF0000"/>
                </a:solidFill>
              </a:rPr>
              <a:t> </a:t>
            </a:r>
            <a:r>
              <a:rPr lang="en-GB" sz="1200" dirty="0" smtClean="0">
                <a:solidFill>
                  <a:srgbClr val="FF0000"/>
                </a:solidFill>
              </a:rPr>
              <a:t/>
            </a:r>
            <a:r>
              <a:rPr lang="en-GB" sz="1200" b="1" dirty="0" smtClean="0">
                <a:solidFill>
                  <a:srgbClr val="990000"/>
                </a:solidFill>
              </a:rPr>
              <a:t>Volume 2</a:t>
            </a:r>
            <a:r>
              <a:rPr lang="en-GB" sz="1200" dirty="0" smtClean="0">
                <a:solidFill>
                  <a:srgbClr val="595959"/>
                </a:solidFill>
              </a:rPr>
              <a:t> | </a:t>
            </a:r>
            <a:r>
              <a:rPr lang="en-GB" sz="1200" b="1" dirty="0" smtClean="0">
                <a:solidFill>
                  <a:srgbClr val="990000"/>
                </a:solidFill>
              </a:rPr>
              <a:t>Part 1</a:t>
            </a:r>
            <a:r>
              <a:rPr lang="en-GB" sz="1200" dirty="0" smtClean="0">
                <a:solidFill>
                  <a:srgbClr val="595959"/>
                </a:solidFill>
              </a:rPr>
              <a:t> | </a:t>
            </a:r>
            <a:r>
              <a:rPr lang="en-GB" sz="1200" dirty="0" smtClean="0">
                <a:solidFill>
                  <a:srgbClr val="990000"/>
                </a:solidFill>
              </a:rPr>
              <a:t>January 2017</a:t>
            </a:r>
            <a:r>
              <a:rPr lang="en-GB" sz="1200" dirty="0" smtClean="0">
                <a:solidFill>
                  <a:srgbClr val="595959"/>
                </a:solidFill>
              </a:rPr>
              <a:t> | </a:t>
            </a:r>
            <a:r>
              <a:rPr lang="en-GB" sz="1200" dirty="0" smtClean="0">
                <a:solidFill>
                  <a:srgbClr val="990000"/>
                </a:solidFill>
              </a:rPr>
              <a:t/>
            </a:r>
            <a:r>
              <a:rPr lang="en-GB" sz="1200" dirty="0" smtClean="0">
                <a:solidFill>
                  <a:srgbClr val="595959"/>
                </a:solidFill>
              </a:rPr>
              <a:t> | </a:t>
            </a:r>
            <a:r>
              <a:rPr lang="en-GB" sz="1200" dirty="0" smtClean="0">
                <a:solidFill>
                  <a:srgbClr val="990000"/>
                </a:solidFill>
              </a:rPr>
              <a:t>10.1107/S2414314616019970</a:t>
            </a:r>
            <a:endParaRPr lang="en-GB" sz="1200" dirty="0">
              <a:solidFill>
                <a:srgbClr val="FF0000"/>
              </a:solidFill>
            </a:endParaRPr>
          </a:p>
        </p:txBody>
      </p:sp>
      <p:pic>
        <p:nvPicPr>
          <p:cNvPr id="4" name="Journal Logo Abstract" descr="IUCrlogo.png"/>
          <p:cNvPicPr>
            <a:picLocks noChangeAspect="1"/>
          </p:cNvPicPr>
          <p:nvPr/>
        </p:nvPicPr>
        <p:blipFill>
          <a:blip r:embed="rId3" cstate="print"/>
          <a:stretch>
            <a:fillRect/>
          </a:stretch>
        </p:blipFill>
        <p:spPr>
          <a:xfrm>
            <a:off x="395536" y="6021289"/>
            <a:ext cx="1944216" cy="579920"/>
          </a:xfrm>
          <a:prstGeom prst="rect">
            <a:avLst/>
          </a:prstGeom>
        </p:spPr>
      </p:pic>
    </p:spTree>
  </p:cSld>
  <p:clrMapOvr>
    <a:masterClrMapping/>
  </p:clrMapOvr>
</p:sld>
</file>

<file path=ppt/slides/slidecover.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ticle Title"/>
          <p:cNvSpPr>
            <a:spLocks noGrp="1"/>
          </p:cNvSpPr>
          <p:nvPr>
            <p:ph type="ctrTitle"/>
          </p:nvPr>
        </p:nvSpPr>
        <p:spPr>
          <a:xfrm>
            <a:off x="714348" y="2857496"/>
            <a:ext cx="7843838" cy="3571900"/>
          </a:xfrm>
        </p:spPr>
        <p:txBody>
          <a:bodyPr anchor="t">
            <a:noAutofit/>
          </a:bodyPr>
          <a:lstStyle/>
          <a:p>
            <a:pPr algn="l"/>
            <a:r>
              <a:rPr lang="en-GB" sz="2000" b="1" dirty="0" smtClean="0">
                <a:solidFill>
                  <a:srgbClr val="666666"/>
                </a:solidFill>
              </a:rPr>
              <a:t/>
            </a:r>
            <a:r>
              <a:rPr lang="en-GB" b="1" sz="2000" dirty="0" smtClean="0">
                <a:solidFill>
                  <a:srgbClr val="666666"/>
                </a:solidFill>
              </a:rPr>
              <a:t>(</a:t>
            </a:r>
            <a:r>
              <a:rPr lang="en-GB" b="1" i="1" sz="2000" baseline="0" dirty="0" smtClean="0">
                <a:solidFill>
                  <a:srgbClr val="666666"/>
                </a:solidFill>
              </a:rPr>
              <a:t>E</a:t>
            </a:r>
            <a:r>
              <a:rPr lang="en-GB" b="1" i="0" sz="2000" baseline="0" dirty="0" smtClean="0">
                <a:solidFill>
                  <a:srgbClr val="666666"/>
                </a:solidFill>
              </a:rPr>
              <a:t>)-2-(5-Chloro-2-hy­droxy­benzyl­idene)-</a:t>
            </a:r>
            <a:r>
              <a:rPr lang="en-GB" b="1" i="1" sz="2000" baseline="0" dirty="0" smtClean="0">
                <a:solidFill>
                  <a:srgbClr val="666666"/>
                </a:solidFill>
              </a:rPr>
              <a:t>N</a:t>
            </a:r>
            <a:r>
              <a:rPr lang="en-GB" b="1" i="0" sz="2000" baseline="0" dirty="0" smtClean="0">
                <a:solidFill>
                  <a:srgbClr val="666666"/>
                </a:solidFill>
              </a:rPr>
              <a:t>-cyclo­hexyl­hydrazine-1-carbo­thio­amide</a:t>
            </a:r>
            <a:endParaRPr lang="en-GB" sz="2000" dirty="0"/>
          </a:p>
          <a:p>
            <a:pPr algn="l"/>
            <a:r>
              <a:rPr lang="en-GB" sz="1400" dirty="0" smtClean="0">
                <a:solidFill>
                  <a:srgbClr val="595959"/>
                </a:solidFill>
              </a:rPr>
              <a:t/>
            </a:r>
            <a:endParaRPr lang="en-GB" sz="1400" dirty="0"/>
          </a:p>
          <a:p>
            <a:pPr algn="l"/>
            <a:r>
              <a:rPr lang="en-GB" sz="1600" b="1" dirty="0" smtClean="0">
                <a:solidFill>
                  <a:srgbClr val="595959"/>
                </a:solidFill>
              </a:rPr>
              <a:t/>
            </a:r>
            <a:r>
              <a:rPr lang="en-GB" sz="1600" b="1" dirty="0" smtClean="0">
                <a:solidFill>
                  <a:srgbClr val="990000"/>
                </a:solidFill>
              </a:rPr>
              <a:t>M. A. Arafath, F. Adam, M. R. Razali and </a:t>
            </a:r>
            <a:endParaRPr lang="en-GB" sz="1400" dirty="0"/>
          </a:p>
        </p:txBody>
      </p:sp>
      <p:sp>
        <p:nvSpPr>
          <p:cNvPr id="3" name="Journal Reference"/>
          <p:cNvSpPr>
            <a:spLocks noGrp="1"/>
          </p:cNvSpPr>
          <p:nvPr>
            <p:ph type="subTitle" idx="1"/>
          </p:nvPr>
        </p:nvSpPr>
        <p:spPr>
          <a:xfrm>
            <a:off x="714348" y="2071678"/>
            <a:ext cx="7858180" cy="625624"/>
          </a:xfrm>
        </p:spPr>
        <p:txBody>
          <a:bodyPr>
            <a:normAutofit/>
          </a:bodyPr>
          <a:lstStyle/>
          <a:p>
            <a:pPr algn="l"/>
            <a:r>
              <a:rPr lang="en-GB" sz="1600" b="1" dirty="0" smtClean="0">
                <a:solidFill>
                  <a:srgbClr val="990000"/>
                </a:solidFill>
              </a:rPr>
              <a:t/>
            </a:r>
            <a:r>
              <a:rPr lang="en-GB" sz="1600" b="1" dirty="0" smtClean="0">
                <a:solidFill>
                  <a:srgbClr val="990000"/>
                </a:solidFill>
              </a:rPr>
              <a:t>Volume 2</a:t>
            </a:r>
            <a:r>
              <a:rPr lang="en-GB" sz="1600" dirty="0" smtClean="0">
                <a:solidFill>
                  <a:srgbClr val="595959"/>
                </a:solidFill>
              </a:rPr>
              <a:t> | </a:t>
            </a:r>
            <a:r>
              <a:rPr lang="en-GB" sz="1600" b="1" dirty="0" smtClean="0">
                <a:solidFill>
                  <a:srgbClr val="990000"/>
                </a:solidFill>
              </a:rPr>
              <a:t>Part 1</a:t>
            </a:r>
            <a:r>
              <a:rPr lang="en-GB" sz="1600" dirty="0" smtClean="0">
                <a:solidFill>
                  <a:srgbClr val="595959"/>
                </a:solidFill>
              </a:rPr>
              <a:t> | </a:t>
            </a:r>
            <a:r>
              <a:rPr lang="en-GB" sz="1600" dirty="0" smtClean="0">
                <a:solidFill>
                  <a:srgbClr val="990000"/>
                </a:solidFill>
              </a:rPr>
              <a:t>January 2017</a:t>
            </a:r>
            <a:r>
              <a:rPr lang="en-GB" sz="1600" dirty="0" smtClean="0">
                <a:solidFill>
                  <a:srgbClr val="595959"/>
                </a:solidFill>
              </a:rPr>
              <a:t> | </a:t>
            </a:r>
            <a:r>
              <a:rPr lang="en-GB" sz="1600" dirty="0" smtClean="0">
                <a:solidFill>
                  <a:srgbClr val="990000"/>
                </a:solidFill>
              </a:rPr>
              <a:t/>
            </a:r>
            <a:r>
              <a:rPr lang="en-GB" sz="1600" dirty="0" smtClean="0">
                <a:solidFill>
                  <a:srgbClr val="595959"/>
                </a:solidFill>
              </a:rPr>
              <a:t> | </a:t>
            </a:r>
            <a:r>
              <a:rPr lang="en-GB" sz="1600" dirty="0" smtClean="0">
                <a:solidFill>
                  <a:srgbClr val="990000"/>
                </a:solidFill>
              </a:rPr>
              <a:t>10.1107/S2414314616019970</a:t>
            </a:r>
            <a:endParaRPr lang="en-GB" sz="1600" dirty="0">
              <a:solidFill>
                <a:srgbClr val="FF0000"/>
              </a:solidFill>
            </a:endParaRPr>
          </a:p>
        </p:txBody>
      </p:sp>
      <p:pic>
        <p:nvPicPr>
          <p:cNvPr id="4" name="Journal Logo" descr="IUCrlogo.png"/>
          <p:cNvPicPr>
            <a:picLocks noChangeAspect="1"/>
          </p:cNvPicPr>
          <p:nvPr/>
        </p:nvPicPr>
        <p:blipFill>
          <a:blip r:embed="rId3" cstate="print"/>
          <a:stretch>
            <a:fillRect/>
          </a:stretch>
        </p:blipFill>
        <p:spPr>
          <a:xfrm>
            <a:off x="785786" y="714356"/>
            <a:ext cx="3832002" cy="1143008"/>
          </a:xfrm>
          <a:prstGeom prst="rect">
            <a:avLst/>
          </a:prstGeom>
        </p:spPr>
      </p:pic>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33</TotalTime>
  <Words>9</Words>
  <Application>Microsoft Office PowerPoint</Application>
  <PresentationFormat>On-screen Show (4:3)</PresentationFormat>
  <Paragraphs>5</Paragraphs>
  <Slides>1</Slides>
  <Notes>1</Notes>
  <HiddenSlides>0</HiddenSlides>
  <MMClips>0</MMClips>
  <ScaleCrop>false</ScaleCrop>
  <HeadingPairs>
    <vt:vector size="4" baseType="variant">
      <vt:variant>
        <vt:lpstr>Theme</vt:lpstr>
      </vt:variant>
      <vt:variant>
        <vt:i4>1</vt:i4>
      </vt:variant>
      <vt:variant>
        <vt:lpstr>Slide Titles</vt:lpstr>
      </vt:variant>
      <vt:variant>
        <vt:i4>1</vt:i4>
      </vt:variant>
    </vt:vector>
  </HeadingPairs>
  <TitlesOfParts>
    <vt:vector size="2" baseType="lpstr">
      <vt:lpstr>Office Theme</vt:lpstr>
      <vt:lpstr>Figure title</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Figure title</dc:title>
  <dc:creator>simon</dc:creator>
  <cp:lastModifiedBy>simon</cp:lastModifiedBy>
  <cp:revision>6</cp:revision>
  <dcterms:created xsi:type="dcterms:W3CDTF">2014-12-05T16:09:44Z</dcterms:created>
  <dcterms:modified xsi:type="dcterms:W3CDTF">2014-12-09T11:44:25Z</dcterms:modified>
</cp:coreProperties>
</file>