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gif" ContentType="image/gif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abstract.xml" ContentType="application/vnd.openxmlformats-officedocument.presentationml.slide+xml"/>
  <Override PartName="/ppt/notesSlides/notesSlideabstract.xml" ContentType="application/vnd.openxmlformats-officedocument.presentationml.notesSlide+xml"/>
  <Override PartName="/ppt/slides/slidecover.xml" ContentType="application/vnd.openxmlformats-officedocument.presentationml.slide+xml"/>
  <Override PartName="/ppt/notesSlides/notesSlidecover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000" r:id="rIdCover"/>
    <p:sldId id="1001" r:id="rIdAbstract"/>
    <p:sldId id="256" r:id="rId90"/>
    <p:sldId id="257" r:id="rId91"/>
    <p:sldId id="258" r:id="rId92"/>
    <p:sldId id="259" r:id="rId93"/>
    <p:sldId id="260" r:id="rId94"/>
    <p:sldId id="261" r:id="rId9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98" y="12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0" Type="http://schemas.openxmlformats.org/officeDocument/2006/relationships/slide" Target="slides/slide1.xml"/><Relationship Id="rId91" Type="http://schemas.openxmlformats.org/officeDocument/2006/relationships/slide" Target="slides/slide2.xml"/><Relationship Id="rId92" Type="http://schemas.openxmlformats.org/officeDocument/2006/relationships/slide" Target="slides/slide3.xml"/><Relationship Id="rId93" Type="http://schemas.openxmlformats.org/officeDocument/2006/relationships/slide" Target="slides/slide4.xml"/><Relationship Id="rId94" Type="http://schemas.openxmlformats.org/officeDocument/2006/relationships/slide" Target="slides/slide5.xml"/><Relationship Id="rId95" Type="http://schemas.openxmlformats.org/officeDocument/2006/relationships/slide" Target="slides/slide6.xml"/><Relationship Id="rIdAbstract" Type="http://schemas.openxmlformats.org/officeDocument/2006/relationships/slide" Target="slides/slideabstract.xml"/><Relationship Id="rIdCover" Type="http://schemas.openxmlformats.org/officeDocument/2006/relationships/slide" Target="slides/slidecover.xml"/></Relationships>
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88E22-B339-4D1F-9AA1-A55FBF89BA4D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D34A19-1034-4F07-BCD4-05E5E1DABBF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
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
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
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
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
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

</file>

<file path=ppt/notesSlides/_rels/notesSlideabstract.xml.rels><?xml version="1.0" encoding="UTF-8" standalone="yes"?>
<Relationships xmlns="http://schemas.openxmlformats.org/package/2006/relationships"><Relationship Id="rId2" Type="http://schemas.openxmlformats.org/officeDocument/2006/relationships/slide" Target="../slides/slideabstract.xml"/><Relationship Id="rId1" Type="http://schemas.openxmlformats.org/officeDocument/2006/relationships/notesMaster" Target="../notesMasters/notesMaster1.xml"/></Relationships>

</file>

<file path=ppt/notesSlides/_rels/notesSlidecover.xml.rels><?xml version="1.0" encoding="UTF-8" standalone="yes"?>
<Relationships xmlns="http://schemas.openxmlformats.org/package/2006/relationships"><Relationship Id="rId2" Type="http://schemas.openxmlformats.org/officeDocument/2006/relationships/slide" Target="../slides/slidecover.xml"/><Relationship Id="rId1" Type="http://schemas.openxmlformats.org/officeDocument/2006/relationships/notesMaster" Target="../notesMasters/notesMaster1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mol­ecular structure of the title mol­ecule, with the atom labelling. Displacement ellipsoids are drawn at the 30% probability level. [AaminaNaaz, Y., Kamalraja, J., Perumal, P. T., SubbiahPandi, A. and  (2018). IUCrData, 3.   10.1107/S2414314618006648]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4A19-1034-4F07-BCD4-05E5E1DABBF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crystal packing, viewed parallel to the bc plane, showing the N—H···O and C—H···O hydrogen bonds generating sheets. For the sake of clarity, H atoms not involved in the hydrogen bonds have been excluded. [AaminaNaaz, Y., Kamalraja, J., Perumal, P. T., SubbiahPandi, A. and  (2018). IUCrData, 3.   10.1107/S2414314618006648]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4A19-1034-4F07-BCD4-05E5E1DABBF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Part of the crystal structure showing the formation of sheets parallel to bc plane built from N—H···O and C—H···O hydrogen bonds and containing R_{2}^{2}(8) inversion dimers. [AaminaNaaz, Y., Kamalraja, J., Perumal, P. T., SubbiahPandi, A. and  (2018). IUCrData, 3.   10.1107/S2414314618006648]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4A19-1034-4F07-BCD4-05E5E1DABBF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view of the hydrogen-bonded ring motif. Details of the hydrogen bonds are given in Table 1. [AaminaNaaz, Y., Kamalraja, J., Perumal, P. T., SubbiahPandi, A. and  (2018). IUCrData, 3.   10.1107/S2414314618006648]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4A19-1034-4F07-BCD4-05E5E1DABBF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part of crystal structure showing the formation of a sheet along [010], generating an R_{6}^{6}(28) loop for each set of six mol­ecules. [AaminaNaaz, Y., Kamalraja, J., Perumal, P. T., SubbiahPandi, A. and  (2018). IUCrData, 3.   10.1107/S2414314618006648]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4A19-1034-4F07-BCD4-05E5E1DABBF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 partial view of the crystal packing of the title compound, showing the N—O···π inter­actions. [AaminaNaaz, Y., Kamalraja, J., Perumal, P. T., SubbiahPandi, A. and  (2018). IUCrData, 3.   10.1107/S2414314618006648]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4A19-1034-4F07-BCD4-05E5E1DABBF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abstract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the title compound, C15H11N3O4, the six-membered oxazine ring adopts a half-chair conformation and is oriented at an angle of 78.63 (9)° with respect to the pyrrolidine ring of the indoline ring system, which adopts an envelope conformation. The spiro centre C atom is tetra­hedral and lies 0.147 (1) Å out of the plane of other four pyrrolidone ring atoms. The nitro­benzene and benzene rings exhibit near planar conformations with C—C—C—N and C—C—C—C torsion angles of 178.1 (2) and 178.8 (2)°, respectively. In the crystal, N—H···O and C—H···O hydrogen bonds connect the mol­ecules, generating a sheet-like structure parallel to the bc plane. Within the sheets, pairs of inter­molecular N—H···O hydrogen bonds form inversion dimers enclosing R22(8) ring motifs. In addition, the N—H···O and C—H···O hydrogen bonds generate R32(11) and R22(10) graph-set ring motifs extending the two-dimensional structure. A supra­molecular R66(28) loop for each set of six mol­ecules is formed by N—H···O hydrogen bonds within the extended sheet structure and stabilizes the packing. π–π stacking inter­actions between the nitro­benzene and benzene rings [inter­centroid distance = 3.711 (1) Å] and N—O···π inter­actions further consolidate the crystal packing.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4A19-1034-4F07-BCD4-05E5E1DABBF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cover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the title compound, C15H11N3O4, the oxazine ring exhibits a half chair conformation, and the pyrrolidine ring adopts an envelope conformation; the dihedral angle between them is 78.63 (9)°. In the crystal, mol­ecules are linked via N—H···O and C—H···O hydrogen bonds into sheets parallel to the bc plane.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D34A19-1034-4F07-BCD4-05E5E1DABBF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767C-1609-4890-943F-06C1AAE54CED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A4F9-9CFA-4165-B04F-80B53FA76C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767C-1609-4890-943F-06C1AAE54CED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A4F9-9CFA-4165-B04F-80B53FA76C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767C-1609-4890-943F-06C1AAE54CED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A4F9-9CFA-4165-B04F-80B53FA76C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767C-1609-4890-943F-06C1AAE54CED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A4F9-9CFA-4165-B04F-80B53FA76C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767C-1609-4890-943F-06C1AAE54CED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A4F9-9CFA-4165-B04F-80B53FA76C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767C-1609-4890-943F-06C1AAE54CED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A4F9-9CFA-4165-B04F-80B53FA76C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767C-1609-4890-943F-06C1AAE54CED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A4F9-9CFA-4165-B04F-80B53FA76C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767C-1609-4890-943F-06C1AAE54CED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A4F9-9CFA-4165-B04F-80B53FA76C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767C-1609-4890-943F-06C1AAE54CED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A4F9-9CFA-4165-B04F-80B53FA76C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767C-1609-4890-943F-06C1AAE54CED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A4F9-9CFA-4165-B04F-80B53FA76C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767C-1609-4890-943F-06C1AAE54CED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4A4F9-9CFA-4165-B04F-80B53FA76C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F767C-1609-4890-943F-06C1AAE54CED}" type="datetimeFigureOut">
              <a:rPr lang="en-GB" smtClean="0"/>
              <a:pPr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4A4F9-9CFA-4165-B04F-80B53FA76C5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1.png"/></Relationships>
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1.png"/></Relationships>
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1.png"/></Relationships>
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1.png"/></Relationships>
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1.png"/></Relationships>

</file>

<file path=ppt/slides/_rels/slideabstract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abstract.xml"/><Relationship Id="rId1" Type="http://schemas.openxmlformats.org/officeDocument/2006/relationships/slideLayout" Target="../slideLayouts/slideLayout1.xml"/></Relationships>

</file>

<file path=ppt/slides/_rels/slidecover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cover.xml"/><Relationship Id="rId1" Type="http://schemas.openxmlformats.org/officeDocument/2006/relationships/slideLayout" Target="../slideLayouts/slideLayout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ption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576064"/>
          </a:xfrm>
        </p:spPr>
        <p:txBody>
          <a:bodyPr>
            <a:normAutofit/>
          </a:bodyPr>
          <a:lstStyle/>
          <a:p>
            <a:r>
              <a:rPr lang="en-GB" sz="1400" dirty="0" smtClean="0"/>
              <a:t/>
            </a:r>
            <a:r>
              <a:rPr lang="en-GB" b="0" sz="1400" dirty="0" smtClean="0">
                <a:solidFill>
                  <a:srgbClr val="595959"/>
                </a:solidFill>
              </a:rPr>
              <a:t>Figure 1. The mol­ecular structure of the title mol­ecule, with the atom labelling. Displacement ellipsoids are drawn at the 30% probability level.</a:t>
            </a:r>
            <a:endParaRPr lang="en-GB" sz="1400" dirty="0"/>
          </a:p>
        </p:txBody>
      </p:sp>
      <p:sp>
        <p:nvSpPr>
          <p:cNvPr id="3" name="Journal Reference 1"/>
          <p:cNvSpPr>
            <a:spLocks noGrp="1"/>
          </p:cNvSpPr>
          <p:nvPr>
            <p:ph type="subTitle" idx="1"/>
          </p:nvPr>
        </p:nvSpPr>
        <p:spPr>
          <a:xfrm>
            <a:off x="2483768" y="6093296"/>
            <a:ext cx="6264696" cy="625624"/>
          </a:xfrm>
        </p:spPr>
        <p:txBody>
          <a:bodyPr>
            <a:normAutofit/>
          </a:bodyPr>
          <a:lstStyle/>
          <a:p>
            <a:pPr algn="r"/>
            <a:r>
              <a:rPr lang="en-GB" sz="1400" dirty="0" smtClean="0"/>
              <a:t> </a:t>
            </a:r>
            <a:r>
              <a:rPr lang="en-GB" sz="1400" b="1" dirty="0" smtClean="0">
                <a:solidFill>
                  <a:srgbClr val="990000"/>
                </a:solidFill>
              </a:rPr>
              <a:t>AaminaNaaz </a:t>
            </a:r>
            <a:r>
              <a:rPr lang="en-GB" sz="1400" b="1" i="1" dirty="0" smtClean="0">
                <a:solidFill>
                  <a:srgbClr val="990000"/>
                </a:solidFill>
              </a:rPr>
              <a:t>et al.</a:t>
            </a:r>
          </a:p>
          <a:p>
            <a:pPr algn="r"/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smtClean="0">
                <a:solidFill>
                  <a:srgbClr val="FF0000"/>
                </a:solidFill>
              </a:rPr>
              <a:t/>
            </a:r>
            <a:r>
              <a:rPr lang="en-GB" sz="1200" b="1" dirty="0" smtClean="0">
                <a:solidFill>
                  <a:srgbClr val="990000"/>
                </a:solidFill>
              </a:rPr>
              <a:t>Volume 3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b="1" dirty="0" smtClean="0">
                <a:solidFill>
                  <a:srgbClr val="990000"/>
                </a:solidFill>
              </a:rPr>
              <a:t>Part 5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>May 2018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/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>10.1107/S2414314618006648</a:t>
            </a:r>
            <a:endParaRPr lang="en-GB" sz="1200" dirty="0">
              <a:solidFill>
                <a:srgbClr val="FF0000"/>
              </a:solidFill>
            </a:endParaRPr>
          </a:p>
        </p:txBody>
      </p:sp>
      <p:pic>
        <p:nvPicPr>
          <p:cNvPr id="4" name="Journal Logo 1" descr="IUCr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9"/>
            <a:ext cx="1944216" cy="579920"/>
          </a:xfrm>
          <a:prstGeom prst="rect">
            <a:avLst/>
          </a:prstGeom>
        </p:spPr>
      </p:pic>
      <p:pic>
        <p:nvPicPr>
          <p:cNvPr id="5" name="Figure 1" descr="IUCrfigu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365144" y="1052736"/>
            <a:ext cx="6413711" cy="482453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ption 2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576064"/>
          </a:xfrm>
        </p:spPr>
        <p:txBody>
          <a:bodyPr>
            <a:normAutofit/>
          </a:bodyPr>
          <a:lstStyle/>
          <a:p>
            <a:r>
              <a:rPr lang="en-GB" sz="1400" dirty="0" smtClean="0"/>
              <a:t/>
            </a:r>
            <a:r>
              <a:rPr lang="en-GB" b="0" sz="1400" dirty="0" smtClean="0">
                <a:solidFill>
                  <a:srgbClr val="595959"/>
                </a:solidFill>
              </a:rPr>
              <a:t>Figure 2. The crystal packing, viewed parallel to the bc plane, showing the N—H···O and C—H···O hydrogen bonds generating sheets. For the sake of clarity, H atoms  ...</a:t>
            </a:r>
            <a:endParaRPr lang="en-GB" sz="1400" dirty="0"/>
          </a:p>
        </p:txBody>
      </p:sp>
      <p:sp>
        <p:nvSpPr>
          <p:cNvPr id="3" name="Journal Reference 2"/>
          <p:cNvSpPr>
            <a:spLocks noGrp="1"/>
          </p:cNvSpPr>
          <p:nvPr>
            <p:ph type="subTitle" idx="1"/>
          </p:nvPr>
        </p:nvSpPr>
        <p:spPr>
          <a:xfrm>
            <a:off x="2483768" y="6093296"/>
            <a:ext cx="6264696" cy="625624"/>
          </a:xfrm>
        </p:spPr>
        <p:txBody>
          <a:bodyPr>
            <a:normAutofit/>
          </a:bodyPr>
          <a:lstStyle/>
          <a:p>
            <a:pPr algn="r"/>
            <a:r>
              <a:rPr lang="en-GB" sz="1400" dirty="0" smtClean="0"/>
              <a:t> </a:t>
            </a:r>
            <a:r>
              <a:rPr lang="en-GB" sz="1400" b="1" dirty="0" smtClean="0">
                <a:solidFill>
                  <a:srgbClr val="990000"/>
                </a:solidFill>
              </a:rPr>
              <a:t>AaminaNaaz </a:t>
            </a:r>
            <a:r>
              <a:rPr lang="en-GB" sz="1400" b="1" i="1" dirty="0" smtClean="0">
                <a:solidFill>
                  <a:srgbClr val="990000"/>
                </a:solidFill>
              </a:rPr>
              <a:t>et al.</a:t>
            </a:r>
          </a:p>
          <a:p>
            <a:pPr algn="r"/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smtClean="0">
                <a:solidFill>
                  <a:srgbClr val="FF0000"/>
                </a:solidFill>
              </a:rPr>
              <a:t/>
            </a:r>
            <a:r>
              <a:rPr lang="en-GB" sz="1200" b="1" dirty="0" smtClean="0">
                <a:solidFill>
                  <a:srgbClr val="990000"/>
                </a:solidFill>
              </a:rPr>
              <a:t>Volume 3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b="1" dirty="0" smtClean="0">
                <a:solidFill>
                  <a:srgbClr val="990000"/>
                </a:solidFill>
              </a:rPr>
              <a:t>Part 5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>May 2018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/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>10.1107/S2414314618006648</a:t>
            </a:r>
            <a:endParaRPr lang="en-GB" sz="1200" dirty="0">
              <a:solidFill>
                <a:srgbClr val="FF0000"/>
              </a:solidFill>
            </a:endParaRPr>
          </a:p>
        </p:txBody>
      </p:sp>
      <p:pic>
        <p:nvPicPr>
          <p:cNvPr id="4" name="Journal Logo 2" descr="IUCr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9"/>
            <a:ext cx="1944216" cy="579920"/>
          </a:xfrm>
          <a:prstGeom prst="rect">
            <a:avLst/>
          </a:prstGeom>
        </p:spPr>
      </p:pic>
      <p:pic>
        <p:nvPicPr>
          <p:cNvPr id="5" name="Figure 2" descr="IUCrfigu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04909" y="1052736"/>
            <a:ext cx="6334182" cy="48245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ption 3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576064"/>
          </a:xfrm>
        </p:spPr>
        <p:txBody>
          <a:bodyPr>
            <a:normAutofit/>
          </a:bodyPr>
          <a:lstStyle/>
          <a:p>
            <a:r>
              <a:rPr lang="en-GB" sz="1400" dirty="0" smtClean="0"/>
              <a:t/>
            </a:r>
            <a:r>
              <a:rPr lang="en-GB" b="0" sz="1400" dirty="0" smtClean="0">
                <a:solidFill>
                  <a:srgbClr val="595959"/>
                </a:solidFill>
              </a:rPr>
              <a:t>Figure 3. Part of the crystal structure showing the formation of sheets parallel to bc plane built from N—H···O and C—H···O hydrogen bonds and containing R_{2}^ ...</a:t>
            </a:r>
            <a:endParaRPr lang="en-GB" sz="1400" dirty="0"/>
          </a:p>
        </p:txBody>
      </p:sp>
      <p:sp>
        <p:nvSpPr>
          <p:cNvPr id="3" name="Journal Reference 3"/>
          <p:cNvSpPr>
            <a:spLocks noGrp="1"/>
          </p:cNvSpPr>
          <p:nvPr>
            <p:ph type="subTitle" idx="1"/>
          </p:nvPr>
        </p:nvSpPr>
        <p:spPr>
          <a:xfrm>
            <a:off x="2483768" y="6093296"/>
            <a:ext cx="6264696" cy="625624"/>
          </a:xfrm>
        </p:spPr>
        <p:txBody>
          <a:bodyPr>
            <a:normAutofit/>
          </a:bodyPr>
          <a:lstStyle/>
          <a:p>
            <a:pPr algn="r"/>
            <a:r>
              <a:rPr lang="en-GB" sz="1400" dirty="0" smtClean="0"/>
              <a:t> </a:t>
            </a:r>
            <a:r>
              <a:rPr lang="en-GB" sz="1400" b="1" dirty="0" smtClean="0">
                <a:solidFill>
                  <a:srgbClr val="990000"/>
                </a:solidFill>
              </a:rPr>
              <a:t>AaminaNaaz </a:t>
            </a:r>
            <a:r>
              <a:rPr lang="en-GB" sz="1400" b="1" i="1" dirty="0" smtClean="0">
                <a:solidFill>
                  <a:srgbClr val="990000"/>
                </a:solidFill>
              </a:rPr>
              <a:t>et al.</a:t>
            </a:r>
          </a:p>
          <a:p>
            <a:pPr algn="r"/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smtClean="0">
                <a:solidFill>
                  <a:srgbClr val="FF0000"/>
                </a:solidFill>
              </a:rPr>
              <a:t/>
            </a:r>
            <a:r>
              <a:rPr lang="en-GB" sz="1200" b="1" dirty="0" smtClean="0">
                <a:solidFill>
                  <a:srgbClr val="990000"/>
                </a:solidFill>
              </a:rPr>
              <a:t>Volume 3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b="1" dirty="0" smtClean="0">
                <a:solidFill>
                  <a:srgbClr val="990000"/>
                </a:solidFill>
              </a:rPr>
              <a:t>Part 5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>May 2018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/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>10.1107/S2414314618006648</a:t>
            </a:r>
            <a:endParaRPr lang="en-GB" sz="1200" dirty="0">
              <a:solidFill>
                <a:srgbClr val="FF0000"/>
              </a:solidFill>
            </a:endParaRPr>
          </a:p>
        </p:txBody>
      </p:sp>
      <p:pic>
        <p:nvPicPr>
          <p:cNvPr id="4" name="Journal Logo 3" descr="IUCr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9"/>
            <a:ext cx="1944216" cy="579920"/>
          </a:xfrm>
          <a:prstGeom prst="rect">
            <a:avLst/>
          </a:prstGeom>
        </p:spPr>
      </p:pic>
      <p:pic>
        <p:nvPicPr>
          <p:cNvPr id="5" name="Figure 3" descr="IUCrfigu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3003" y="1052736"/>
            <a:ext cx="7937993" cy="48245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ption 4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576064"/>
          </a:xfrm>
        </p:spPr>
        <p:txBody>
          <a:bodyPr>
            <a:normAutofit/>
          </a:bodyPr>
          <a:lstStyle/>
          <a:p>
            <a:r>
              <a:rPr lang="en-GB" sz="1400" dirty="0" smtClean="0"/>
              <a:t/>
            </a:r>
            <a:r>
              <a:rPr lang="en-GB" b="0" sz="1400" dirty="0" smtClean="0">
                <a:solidFill>
                  <a:srgbClr val="595959"/>
                </a:solidFill>
              </a:rPr>
              <a:t>Figure 4. A view of the hydrogen-bonded ring motif. Details of the hydrogen bonds are given in Table 1.</a:t>
            </a:r>
            <a:endParaRPr lang="en-GB" sz="1400" dirty="0"/>
          </a:p>
        </p:txBody>
      </p:sp>
      <p:sp>
        <p:nvSpPr>
          <p:cNvPr id="3" name="Journal Reference 4"/>
          <p:cNvSpPr>
            <a:spLocks noGrp="1"/>
          </p:cNvSpPr>
          <p:nvPr>
            <p:ph type="subTitle" idx="1"/>
          </p:nvPr>
        </p:nvSpPr>
        <p:spPr>
          <a:xfrm>
            <a:off x="2483768" y="6093296"/>
            <a:ext cx="6264696" cy="625624"/>
          </a:xfrm>
        </p:spPr>
        <p:txBody>
          <a:bodyPr>
            <a:normAutofit/>
          </a:bodyPr>
          <a:lstStyle/>
          <a:p>
            <a:pPr algn="r"/>
            <a:r>
              <a:rPr lang="en-GB" sz="1400" dirty="0" smtClean="0"/>
              <a:t> </a:t>
            </a:r>
            <a:r>
              <a:rPr lang="en-GB" sz="1400" b="1" dirty="0" smtClean="0">
                <a:solidFill>
                  <a:srgbClr val="990000"/>
                </a:solidFill>
              </a:rPr>
              <a:t>AaminaNaaz </a:t>
            </a:r>
            <a:r>
              <a:rPr lang="en-GB" sz="1400" b="1" i="1" dirty="0" smtClean="0">
                <a:solidFill>
                  <a:srgbClr val="990000"/>
                </a:solidFill>
              </a:rPr>
              <a:t>et al.</a:t>
            </a:r>
          </a:p>
          <a:p>
            <a:pPr algn="r"/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smtClean="0">
                <a:solidFill>
                  <a:srgbClr val="FF0000"/>
                </a:solidFill>
              </a:rPr>
              <a:t/>
            </a:r>
            <a:r>
              <a:rPr lang="en-GB" sz="1200" b="1" dirty="0" smtClean="0">
                <a:solidFill>
                  <a:srgbClr val="990000"/>
                </a:solidFill>
              </a:rPr>
              <a:t>Volume 3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b="1" dirty="0" smtClean="0">
                <a:solidFill>
                  <a:srgbClr val="990000"/>
                </a:solidFill>
              </a:rPr>
              <a:t>Part 5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>May 2018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/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>10.1107/S2414314618006648</a:t>
            </a:r>
            <a:endParaRPr lang="en-GB" sz="1200" dirty="0">
              <a:solidFill>
                <a:srgbClr val="FF0000"/>
              </a:solidFill>
            </a:endParaRPr>
          </a:p>
        </p:txBody>
      </p:sp>
      <p:pic>
        <p:nvPicPr>
          <p:cNvPr id="4" name="Journal Logo 4" descr="IUCr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9"/>
            <a:ext cx="1944216" cy="579920"/>
          </a:xfrm>
          <a:prstGeom prst="rect">
            <a:avLst/>
          </a:prstGeom>
        </p:spPr>
      </p:pic>
      <p:pic>
        <p:nvPicPr>
          <p:cNvPr id="5" name="Figure 4" descr="IUCrfigu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21646" y="1052736"/>
            <a:ext cx="7100707" cy="482453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ption 5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576064"/>
          </a:xfrm>
        </p:spPr>
        <p:txBody>
          <a:bodyPr>
            <a:normAutofit/>
          </a:bodyPr>
          <a:lstStyle/>
          <a:p>
            <a:r>
              <a:rPr lang="en-GB" sz="1400" dirty="0" smtClean="0"/>
              <a:t/>
            </a:r>
            <a:r>
              <a:rPr lang="en-GB" b="0" sz="1400" dirty="0" smtClean="0">
                <a:solidFill>
                  <a:srgbClr val="595959"/>
                </a:solidFill>
              </a:rPr>
              <a:t>Figure 5. A part of crystal structure showing the formation of a sheet along [010], generating an R_{6}^{6}(28) loop for each set of six mol­ecules.</a:t>
            </a:r>
            <a:endParaRPr lang="en-GB" sz="1400" dirty="0"/>
          </a:p>
        </p:txBody>
      </p:sp>
      <p:sp>
        <p:nvSpPr>
          <p:cNvPr id="3" name="Journal Reference 5"/>
          <p:cNvSpPr>
            <a:spLocks noGrp="1"/>
          </p:cNvSpPr>
          <p:nvPr>
            <p:ph type="subTitle" idx="1"/>
          </p:nvPr>
        </p:nvSpPr>
        <p:spPr>
          <a:xfrm>
            <a:off x="2483768" y="6093296"/>
            <a:ext cx="6264696" cy="625624"/>
          </a:xfrm>
        </p:spPr>
        <p:txBody>
          <a:bodyPr>
            <a:normAutofit/>
          </a:bodyPr>
          <a:lstStyle/>
          <a:p>
            <a:pPr algn="r"/>
            <a:r>
              <a:rPr lang="en-GB" sz="1400" dirty="0" smtClean="0"/>
              <a:t> </a:t>
            </a:r>
            <a:r>
              <a:rPr lang="en-GB" sz="1400" b="1" dirty="0" smtClean="0">
                <a:solidFill>
                  <a:srgbClr val="990000"/>
                </a:solidFill>
              </a:rPr>
              <a:t>AaminaNaaz </a:t>
            </a:r>
            <a:r>
              <a:rPr lang="en-GB" sz="1400" b="1" i="1" dirty="0" smtClean="0">
                <a:solidFill>
                  <a:srgbClr val="990000"/>
                </a:solidFill>
              </a:rPr>
              <a:t>et al.</a:t>
            </a:r>
          </a:p>
          <a:p>
            <a:pPr algn="r"/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smtClean="0">
                <a:solidFill>
                  <a:srgbClr val="FF0000"/>
                </a:solidFill>
              </a:rPr>
              <a:t/>
            </a:r>
            <a:r>
              <a:rPr lang="en-GB" sz="1200" b="1" dirty="0" smtClean="0">
                <a:solidFill>
                  <a:srgbClr val="990000"/>
                </a:solidFill>
              </a:rPr>
              <a:t>Volume 3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b="1" dirty="0" smtClean="0">
                <a:solidFill>
                  <a:srgbClr val="990000"/>
                </a:solidFill>
              </a:rPr>
              <a:t>Part 5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>May 2018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/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>10.1107/S2414314618006648</a:t>
            </a:r>
            <a:endParaRPr lang="en-GB" sz="1200" dirty="0">
              <a:solidFill>
                <a:srgbClr val="FF0000"/>
              </a:solidFill>
            </a:endParaRPr>
          </a:p>
        </p:txBody>
      </p:sp>
      <p:pic>
        <p:nvPicPr>
          <p:cNvPr id="4" name="Journal Logo 5" descr="IUCr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9"/>
            <a:ext cx="1944216" cy="579920"/>
          </a:xfrm>
          <a:prstGeom prst="rect">
            <a:avLst/>
          </a:prstGeom>
        </p:spPr>
      </p:pic>
      <p:pic>
        <p:nvPicPr>
          <p:cNvPr id="5" name="Figure 5" descr="IUCrfigu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66445" y="1052736"/>
            <a:ext cx="6811109" cy="48245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ption 6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576064"/>
          </a:xfrm>
        </p:spPr>
        <p:txBody>
          <a:bodyPr>
            <a:normAutofit/>
          </a:bodyPr>
          <a:lstStyle/>
          <a:p>
            <a:r>
              <a:rPr lang="en-GB" sz="1400" dirty="0" smtClean="0"/>
              <a:t/>
            </a:r>
            <a:r>
              <a:rPr lang="en-GB" b="0" sz="1400" dirty="0" smtClean="0">
                <a:solidFill>
                  <a:srgbClr val="595959"/>
                </a:solidFill>
              </a:rPr>
              <a:t>Figure 6. A partial view of the crystal packing of the title compound, showing the N—O···π inter­actions.</a:t>
            </a:r>
            <a:endParaRPr lang="en-GB" sz="1400" dirty="0"/>
          </a:p>
        </p:txBody>
      </p:sp>
      <p:sp>
        <p:nvSpPr>
          <p:cNvPr id="3" name="Journal Reference 6"/>
          <p:cNvSpPr>
            <a:spLocks noGrp="1"/>
          </p:cNvSpPr>
          <p:nvPr>
            <p:ph type="subTitle" idx="1"/>
          </p:nvPr>
        </p:nvSpPr>
        <p:spPr>
          <a:xfrm>
            <a:off x="2483768" y="6093296"/>
            <a:ext cx="6264696" cy="625624"/>
          </a:xfrm>
        </p:spPr>
        <p:txBody>
          <a:bodyPr>
            <a:normAutofit/>
          </a:bodyPr>
          <a:lstStyle/>
          <a:p>
            <a:pPr algn="r"/>
            <a:r>
              <a:rPr lang="en-GB" sz="1400" dirty="0" smtClean="0"/>
              <a:t> </a:t>
            </a:r>
            <a:r>
              <a:rPr lang="en-GB" sz="1400" b="1" dirty="0" smtClean="0">
                <a:solidFill>
                  <a:srgbClr val="990000"/>
                </a:solidFill>
              </a:rPr>
              <a:t>AaminaNaaz </a:t>
            </a:r>
            <a:r>
              <a:rPr lang="en-GB" sz="1400" b="1" i="1" dirty="0" smtClean="0">
                <a:solidFill>
                  <a:srgbClr val="990000"/>
                </a:solidFill>
              </a:rPr>
              <a:t>et al.</a:t>
            </a:r>
          </a:p>
          <a:p>
            <a:pPr algn="r"/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smtClean="0">
                <a:solidFill>
                  <a:srgbClr val="FF0000"/>
                </a:solidFill>
              </a:rPr>
              <a:t/>
            </a:r>
            <a:r>
              <a:rPr lang="en-GB" sz="1200" b="1" dirty="0" smtClean="0">
                <a:solidFill>
                  <a:srgbClr val="990000"/>
                </a:solidFill>
              </a:rPr>
              <a:t>Volume 3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b="1" dirty="0" smtClean="0">
                <a:solidFill>
                  <a:srgbClr val="990000"/>
                </a:solidFill>
              </a:rPr>
              <a:t>Part 5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>May 2018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/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>10.1107/S2414314618006648</a:t>
            </a:r>
            <a:endParaRPr lang="en-GB" sz="1200" dirty="0">
              <a:solidFill>
                <a:srgbClr val="FF0000"/>
              </a:solidFill>
            </a:endParaRPr>
          </a:p>
        </p:txBody>
      </p:sp>
      <p:pic>
        <p:nvPicPr>
          <p:cNvPr id="4" name="Journal Logo 6" descr="IUCr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5536" y="6021289"/>
            <a:ext cx="1944216" cy="579920"/>
          </a:xfrm>
          <a:prstGeom prst="rect">
            <a:avLst/>
          </a:prstGeom>
        </p:spPr>
      </p:pic>
      <p:pic>
        <p:nvPicPr>
          <p:cNvPr id="5" name="Figure 6" descr="IUCrfigu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60214" y="1052736"/>
            <a:ext cx="7823571" cy="4824536"/>
          </a:xfrm>
          <a:prstGeom prst="rect">
            <a:avLst/>
          </a:prstGeom>
        </p:spPr>
      </p:pic>
    </p:spTree>
  </p:cSld>
  <p:clrMapOvr>
    <a:masterClrMapping/>
  </p:clrMapOvr>
</p:sld>
</file>

<file path=ppt/slides/slideabstract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stract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5310922"/>
          </a:xfrm>
        </p:spPr>
        <p:txBody>
          <a:bodyPr>
            <a:normAutofit/>
          </a:bodyPr>
          <a:lstStyle/>
          <a:p>
            <a:pPr algn="l"/>
            <a:r>
              <a:rPr lang="en-GB" sz="1400" b="1" dirty="0" smtClean="0">
                <a:solidFill>
                  <a:srgbClr val="595959"/>
                </a:solidFill>
              </a:rPr>
              <a:t/>
            </a:r>
            <a:r>
              <a:rPr lang="en-GB" b="1" sz="1600" dirty="0" smtClean="0">
                <a:solidFill>
                  <a:srgbClr val="666666"/>
                </a:solidFill>
              </a:rPr>
              <a:t>5′-Nitro-1,4-di­hydro­spiro­[3,1-benzoxazine-2,3′-indolin]-2′-one</a:t>
            </a:r>
            <a:endParaRPr lang="en-GB" sz="1400" dirty="0"/>
          </a:p>
          <a:p>
            <a:pPr algn="l"/>
            <a:r>
              <a:rPr lang="en-GB" sz="1400" dirty="0" smtClean="0">
                <a:solidFill>
                  <a:srgbClr val="595959"/>
                </a:solidFill>
              </a:rPr>
              <a:t/>
            </a:r>
            <a:endParaRPr lang="en-GB" sz="1400" dirty="0"/>
          </a:p>
          <a:p>
            <a:pPr algn="l"/>
            <a:r>
              <a:rPr lang="en-GB" sz="1400" b="1" dirty="0" smtClean="0">
                <a:solidFill>
                  <a:srgbClr val="595959"/>
                </a:solidFill>
              </a:rPr>
              <a:t/>
            </a:r>
            <a:r>
              <a:rPr lang="en-GB" b="0" sz="1400" dirty="0" smtClean="0">
                <a:solidFill>
                  <a:srgbClr val="595959"/>
                </a:solidFill>
              </a:rPr>
              <a:t>In the title compound, C</a:t>
            </a:r>
            <a:r>
              <a:rPr lang="en-GB" b="0" i="0" sz="1400" baseline="-25000" dirty="0" smtClean="0">
                <a:solidFill>
                  <a:srgbClr val="595959"/>
                </a:solidFill>
              </a:rPr>
              <a:t>15</a:t>
            </a:r>
            <a:r>
              <a:rPr lang="en-GB" b="0" i="0" sz="1400" baseline="0" dirty="0" smtClean="0">
                <a:solidFill>
                  <a:srgbClr val="595959"/>
                </a:solidFill>
              </a:rPr>
              <a:t>H</a:t>
            </a:r>
            <a:r>
              <a:rPr lang="en-GB" b="0" i="0" sz="1400" baseline="-25000" dirty="0" smtClean="0">
                <a:solidFill>
                  <a:srgbClr val="595959"/>
                </a:solidFill>
              </a:rPr>
              <a:t>11</a:t>
            </a:r>
            <a:r>
              <a:rPr lang="en-GB" b="0" i="0" sz="1400" baseline="0" dirty="0" smtClean="0">
                <a:solidFill>
                  <a:srgbClr val="595959"/>
                </a:solidFill>
              </a:rPr>
              <a:t>N</a:t>
            </a:r>
            <a:r>
              <a:rPr lang="en-GB" b="0" i="0" sz="1400" baseline="-25000" dirty="0" smtClean="0">
                <a:solidFill>
                  <a:srgbClr val="595959"/>
                </a:solidFill>
              </a:rPr>
              <a:t>3</a:t>
            </a:r>
            <a:r>
              <a:rPr lang="en-GB" b="0" i="0" sz="1400" baseline="0" dirty="0" smtClean="0">
                <a:solidFill>
                  <a:srgbClr val="595959"/>
                </a:solidFill>
              </a:rPr>
              <a:t>O</a:t>
            </a:r>
            <a:r>
              <a:rPr lang="en-GB" b="0" i="0" sz="1400" baseline="-25000" dirty="0" smtClean="0">
                <a:solidFill>
                  <a:srgbClr val="595959"/>
                </a:solidFill>
              </a:rPr>
              <a:t>4</a:t>
            </a:r>
            <a:r>
              <a:rPr lang="en-GB" b="0" i="0" sz="1400" baseline="0" dirty="0" smtClean="0">
                <a:solidFill>
                  <a:srgbClr val="595959"/>
                </a:solidFill>
              </a:rPr>
              <a:t>, the oxazine ring exhibits a half chair conformation, and the pyrrolidine ring adopts an envelope conformation; the dihedral angle between them is 78.63 (9)°. In the crystal, mol­ecules are linked </a:t>
            </a:r>
            <a:r>
              <a:rPr lang="en-GB" b="0" i="1" sz="1400" baseline="0" dirty="0" smtClean="0">
                <a:solidFill>
                  <a:srgbClr val="595959"/>
                </a:solidFill>
              </a:rPr>
              <a:t>via</a:t>
            </a:r>
            <a:r>
              <a:rPr lang="en-GB" b="0" i="0" sz="1400" baseline="0" dirty="0" smtClean="0">
                <a:solidFill>
                  <a:srgbClr val="595959"/>
                </a:solidFill>
              </a:rPr>
              <a:t> N—H···O and C—H···O hydrogen bonds into sheets parallel to the bc plane.</a:t>
            </a:r>
            <a:endParaRPr lang="en-GB" sz="1400" dirty="0"/>
          </a:p>
          <a:p>
            <a:pPr algn="l"/>
            <a:r>
              <a:rPr lang="en-GB" sz="1400" dirty="0" smtClean="0">
                <a:solidFill>
                  <a:srgbClr val="595959"/>
                </a:solidFill>
              </a:rPr>
              <a:t/>
            </a:r>
            <a:endParaRPr lang="en-GB" sz="1400" dirty="0"/>
          </a:p>
          <a:p>
            <a:pPr algn="l"/>
            <a:r>
              <a:rPr lang="en-GB" sz="1400" b="1" dirty="0" smtClean="0">
                <a:solidFill>
                  <a:srgbClr val="666666"/>
                </a:solidFill>
              </a:rPr>
              <a:t>Keywords: </a:t>
            </a:r>
            <a:r>
              <a:rPr lang="en-GB" b="0" sz="1400" dirty="0" smtClean="0">
                <a:solidFill>
                  <a:srgbClr val="595959"/>
                </a:solidFill>
              </a:rPr>
              <a:t>crystal structure; spiro­compounds; spiro-oxazines; indoline; N—H···O and C—H···O hydrogen bonding</a:t>
            </a:r>
            <a:endParaRPr lang="en-GB" sz="1400" dirty="0"/>
          </a:p>
        </p:txBody>
      </p:sp>
      <p:sp>
        <p:nvSpPr>
          <p:cNvPr id="3" name="Journal Reference Abstract"/>
          <p:cNvSpPr>
            <a:spLocks noGrp="1"/>
          </p:cNvSpPr>
          <p:nvPr>
            <p:ph type="subTitle" idx="1"/>
          </p:nvPr>
        </p:nvSpPr>
        <p:spPr>
          <a:xfrm>
            <a:off x="2483768" y="6093296"/>
            <a:ext cx="6264696" cy="625624"/>
          </a:xfrm>
        </p:spPr>
        <p:txBody>
          <a:bodyPr>
            <a:normAutofit/>
          </a:bodyPr>
          <a:lstStyle/>
          <a:p>
            <a:pPr algn="r"/>
            <a:r>
              <a:rPr lang="en-GB" sz="1400" dirty="0" smtClean="0"/>
              <a:t> </a:t>
            </a:r>
            <a:r>
              <a:rPr lang="en-GB" sz="1400" b="1" dirty="0" smtClean="0">
                <a:solidFill>
                  <a:srgbClr val="990000"/>
                </a:solidFill>
              </a:rPr>
              <a:t>AaminaNaaz </a:t>
            </a:r>
            <a:r>
              <a:rPr lang="en-GB" sz="1400" b="1" i="1" dirty="0" smtClean="0">
                <a:solidFill>
                  <a:srgbClr val="990000"/>
                </a:solidFill>
              </a:rPr>
              <a:t>et al.</a:t>
            </a:r>
          </a:p>
          <a:p>
            <a:pPr algn="r"/>
            <a:r>
              <a:rPr lang="en-GB" sz="1200" dirty="0" smtClean="0">
                <a:solidFill>
                  <a:srgbClr val="FF0000"/>
                </a:solidFill>
              </a:rPr>
              <a:t> </a:t>
            </a:r>
            <a:r>
              <a:rPr lang="en-GB" sz="1200" dirty="0" smtClean="0">
                <a:solidFill>
                  <a:srgbClr val="FF0000"/>
                </a:solidFill>
              </a:rPr>
              <a:t/>
            </a:r>
            <a:r>
              <a:rPr lang="en-GB" sz="1200" b="1" dirty="0" smtClean="0">
                <a:solidFill>
                  <a:srgbClr val="990000"/>
                </a:solidFill>
              </a:rPr>
              <a:t>Volume 3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b="1" dirty="0" smtClean="0">
                <a:solidFill>
                  <a:srgbClr val="990000"/>
                </a:solidFill>
              </a:rPr>
              <a:t>Part 5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>May 2018</a:t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/>
            </a:r>
            <a:r>
              <a:rPr lang="en-GB" sz="1200" dirty="0" smtClean="0">
                <a:solidFill>
                  <a:srgbClr val="595959"/>
                </a:solidFill>
              </a:rPr>
              <a:t> | </a:t>
            </a:r>
            <a:r>
              <a:rPr lang="en-GB" sz="1200" dirty="0" smtClean="0">
                <a:solidFill>
                  <a:srgbClr val="990000"/>
                </a:solidFill>
              </a:rPr>
              <a:t>10.1107/S2414314618006648</a:t>
            </a:r>
            <a:endParaRPr lang="en-GB" sz="1200" dirty="0">
              <a:solidFill>
                <a:srgbClr val="FF0000"/>
              </a:solidFill>
            </a:endParaRPr>
          </a:p>
        </p:txBody>
      </p:sp>
      <p:pic>
        <p:nvPicPr>
          <p:cNvPr id="4" name="Journal Logo Abstract" descr="IUCr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6021289"/>
            <a:ext cx="1944216" cy="579920"/>
          </a:xfrm>
          <a:prstGeom prst="rect">
            <a:avLst/>
          </a:prstGeom>
        </p:spPr>
      </p:pic>
    </p:spTree>
  </p:cSld>
  <p:clrMapOvr>
    <a:masterClrMapping/>
  </p:clrMapOvr>
</p:sld>
</file>

<file path=ppt/slides/slidecover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ticle Title"/>
          <p:cNvSpPr>
            <a:spLocks noGrp="1"/>
          </p:cNvSpPr>
          <p:nvPr>
            <p:ph type="ctrTitle"/>
          </p:nvPr>
        </p:nvSpPr>
        <p:spPr>
          <a:xfrm>
            <a:off x="714348" y="2857496"/>
            <a:ext cx="7843838" cy="3571900"/>
          </a:xfrm>
        </p:spPr>
        <p:txBody>
          <a:bodyPr anchor="t">
            <a:noAutofit/>
          </a:bodyPr>
          <a:lstStyle/>
          <a:p>
            <a:pPr algn="l"/>
            <a:r>
              <a:rPr lang="en-GB" sz="2000" b="1" dirty="0" smtClean="0">
                <a:solidFill>
                  <a:srgbClr val="666666"/>
                </a:solidFill>
              </a:rPr>
              <a:t/>
            </a:r>
            <a:r>
              <a:rPr lang="en-GB" b="1" sz="2000" dirty="0" smtClean="0">
                <a:solidFill>
                  <a:srgbClr val="666666"/>
                </a:solidFill>
              </a:rPr>
              <a:t>5′-Nitro-1,4-di­hydro­spiro­[3,1-benzoxazine-2,3′-indolin]-2′-one</a:t>
            </a:r>
            <a:endParaRPr lang="en-GB" sz="2000" dirty="0"/>
          </a:p>
          <a:p>
            <a:pPr algn="l"/>
            <a:r>
              <a:rPr lang="en-GB" sz="1400" dirty="0" smtClean="0">
                <a:solidFill>
                  <a:srgbClr val="595959"/>
                </a:solidFill>
              </a:rPr>
              <a:t/>
            </a:r>
            <a:endParaRPr lang="en-GB" sz="1400" dirty="0"/>
          </a:p>
          <a:p>
            <a:pPr algn="l"/>
            <a:r>
              <a:rPr lang="en-GB" sz="1600" b="1" dirty="0" smtClean="0">
                <a:solidFill>
                  <a:srgbClr val="595959"/>
                </a:solidFill>
              </a:rPr>
              <a:t/>
            </a:r>
            <a:r>
              <a:rPr lang="en-GB" sz="1600" b="1" dirty="0" smtClean="0">
                <a:solidFill>
                  <a:srgbClr val="990000"/>
                </a:solidFill>
              </a:rPr>
              <a:t>Y. AaminaNaaz, J. Kamalraja, P. T. Perumal, A. SubbiahPandi and </a:t>
            </a:r>
            <a:endParaRPr lang="en-GB" sz="1400" dirty="0"/>
          </a:p>
        </p:txBody>
      </p:sp>
      <p:sp>
        <p:nvSpPr>
          <p:cNvPr id="3" name="Journal Reference"/>
          <p:cNvSpPr>
            <a:spLocks noGrp="1"/>
          </p:cNvSpPr>
          <p:nvPr>
            <p:ph type="subTitle" idx="1"/>
          </p:nvPr>
        </p:nvSpPr>
        <p:spPr>
          <a:xfrm>
            <a:off x="714348" y="2071678"/>
            <a:ext cx="7858180" cy="625624"/>
          </a:xfrm>
        </p:spPr>
        <p:txBody>
          <a:bodyPr>
            <a:normAutofit/>
          </a:bodyPr>
          <a:lstStyle/>
          <a:p>
            <a:pPr algn="l"/>
            <a:r>
              <a:rPr lang="en-GB" sz="1600" b="1" dirty="0" smtClean="0">
                <a:solidFill>
                  <a:srgbClr val="990000"/>
                </a:solidFill>
              </a:rPr>
              <a:t/>
            </a:r>
            <a:r>
              <a:rPr lang="en-GB" sz="1600" b="1" dirty="0" smtClean="0">
                <a:solidFill>
                  <a:srgbClr val="990000"/>
                </a:solidFill>
              </a:rPr>
              <a:t>Volume 3</a:t>
            </a:r>
            <a:r>
              <a:rPr lang="en-GB" sz="1600" dirty="0" smtClean="0">
                <a:solidFill>
                  <a:srgbClr val="595959"/>
                </a:solidFill>
              </a:rPr>
              <a:t> | </a:t>
            </a:r>
            <a:r>
              <a:rPr lang="en-GB" sz="1600" b="1" dirty="0" smtClean="0">
                <a:solidFill>
                  <a:srgbClr val="990000"/>
                </a:solidFill>
              </a:rPr>
              <a:t>Part 5</a:t>
            </a:r>
            <a:r>
              <a:rPr lang="en-GB" sz="1600" dirty="0" smtClean="0">
                <a:solidFill>
                  <a:srgbClr val="595959"/>
                </a:solidFill>
              </a:rPr>
              <a:t> | </a:t>
            </a:r>
            <a:r>
              <a:rPr lang="en-GB" sz="1600" dirty="0" smtClean="0">
                <a:solidFill>
                  <a:srgbClr val="990000"/>
                </a:solidFill>
              </a:rPr>
              <a:t>May 2018</a:t>
            </a:r>
            <a:r>
              <a:rPr lang="en-GB" sz="1600" dirty="0" smtClean="0">
                <a:solidFill>
                  <a:srgbClr val="595959"/>
                </a:solidFill>
              </a:rPr>
              <a:t> | </a:t>
            </a:r>
            <a:r>
              <a:rPr lang="en-GB" sz="1600" dirty="0" smtClean="0">
                <a:solidFill>
                  <a:srgbClr val="990000"/>
                </a:solidFill>
              </a:rPr>
              <a:t/>
            </a:r>
            <a:r>
              <a:rPr lang="en-GB" sz="1600" dirty="0" smtClean="0">
                <a:solidFill>
                  <a:srgbClr val="595959"/>
                </a:solidFill>
              </a:rPr>
              <a:t> | </a:t>
            </a:r>
            <a:r>
              <a:rPr lang="en-GB" sz="1600" dirty="0" smtClean="0">
                <a:solidFill>
                  <a:srgbClr val="990000"/>
                </a:solidFill>
              </a:rPr>
              <a:t>10.1107/S2414314618006648</a:t>
            </a:r>
            <a:endParaRPr lang="en-GB" sz="1600" dirty="0">
              <a:solidFill>
                <a:srgbClr val="FF0000"/>
              </a:solidFill>
            </a:endParaRPr>
          </a:p>
        </p:txBody>
      </p:sp>
      <p:pic>
        <p:nvPicPr>
          <p:cNvPr id="4" name="Journal Logo" descr="IUCr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714356"/>
            <a:ext cx="3832002" cy="11430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Figure title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title</dc:title>
  <dc:creator>simon</dc:creator>
  <cp:lastModifiedBy>simon</cp:lastModifiedBy>
  <cp:revision>6</cp:revision>
  <dcterms:created xsi:type="dcterms:W3CDTF">2014-12-05T16:09:44Z</dcterms:created>
  <dcterms:modified xsi:type="dcterms:W3CDTF">2014-12-09T11:44:25Z</dcterms:modified>
</cp:coreProperties>
</file>