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gif" ContentType="image/gif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3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4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abstract.xml" ContentType="application/vnd.openxmlformats-officedocument.presentationml.slide+xml"/>
  <Override PartName="/ppt/notesSlides/notesSlideabstract.xml" ContentType="application/vnd.openxmlformats-officedocument.presentationml.notesSlide+xml"/>
  <Override PartName="/ppt/slides/slidecover.xml" ContentType="application/vnd.openxmlformats-officedocument.presentationml.slide+xml"/>
  <Override PartName="/ppt/notesSlides/notesSlidecover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1000" r:id="rIdCover"/>
    <p:sldId id="1001" r:id="rIdAbstract"/>
    <p:sldId id="256" r:id="rId90"/>
    <p:sldId id="257" r:id="rId91"/>
    <p:sldId id="258" r:id="rId92"/>
    <p:sldId id="259" r:id="rId9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498" y="12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0" Type="http://schemas.openxmlformats.org/officeDocument/2006/relationships/slide" Target="slides/slide1.xml"/><Relationship Id="rId91" Type="http://schemas.openxmlformats.org/officeDocument/2006/relationships/slide" Target="slides/slide2.xml"/><Relationship Id="rId92" Type="http://schemas.openxmlformats.org/officeDocument/2006/relationships/slide" Target="slides/slide3.xml"/><Relationship Id="rId93" Type="http://schemas.openxmlformats.org/officeDocument/2006/relationships/slide" Target="slides/slide4.xml"/><Relationship Id="rIdAbstract" Type="http://schemas.openxmlformats.org/officeDocument/2006/relationships/slide" Target="slides/slideabstract.xml"/><Relationship Id="rIdCover" Type="http://schemas.openxmlformats.org/officeDocument/2006/relationships/slide" Target="slides/slidecover.xml"/></Relationships>
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D88E22-B339-4D1F-9AA1-A55FBF89BA4D}" type="datetimeFigureOut">
              <a:rPr lang="en-GB" smtClean="0"/>
              <a:pPr/>
              <a:t>09/12/2014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D34A19-1034-4F07-BCD4-05E5E1DABBFE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
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
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
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

</file>

<file path=ppt/notesSlides/_rels/notesSlideabstract.xml.rels><?xml version="1.0" encoding="UTF-8" standalone="yes"?>
<Relationships xmlns="http://schemas.openxmlformats.org/package/2006/relationships"><Relationship Id="rId2" Type="http://schemas.openxmlformats.org/officeDocument/2006/relationships/slide" Target="../slides/slideabstract.xml"/><Relationship Id="rId1" Type="http://schemas.openxmlformats.org/officeDocument/2006/relationships/notesMaster" Target="../notesMasters/notesMaster1.xml"/></Relationships>

</file>

<file path=ppt/notesSlides/_rels/notesSlidecover.xml.rels><?xml version="1.0" encoding="UTF-8" standalone="yes"?>
<Relationships xmlns="http://schemas.openxmlformats.org/package/2006/relationships"><Relationship Id="rId2" Type="http://schemas.openxmlformats.org/officeDocument/2006/relationships/slide" Target="../slides/slidecover.xml"/><Relationship Id="rId1" Type="http://schemas.openxmlformats.org/officeDocument/2006/relationships/notesMaster" Target="../notesMasters/notesMaster1.xml"/></Relationships>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 The mol­ecular structure of (I) showing displacement ellipsoids at the 35% probability level. [Abdel-Wahab, B. F., Abdel-Latif, E., Ng, S. W. and Tiekink, E. R. T. (2013). Acta Cryst. E69, o639-o640.   10.1107/S1600536813008258]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D34A19-1034-4F07-BCD4-05E5E1DABBFE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 Overlay diagram of the two independent mol­ecules comprising the asymmetric unit of (I). The O1- (red image) and O2-containing (blue) mol­ecules have been superimposed so that the five-membered rings are coincident. [Abdel-Wahab, B. F., Abdel-Latif, E., Ng, S. W. and Tiekink, E. R. T. (2013). Acta Cryst. E69, o639-o640.   10.1107/S1600536813008258]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D34A19-1034-4F07-BCD4-05E5E1DABBFE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 A view of the supra­molecular layer in (I) comprising O1-containing mol­ecules only, and sustained by C—H⋯O and C—H⋯π inter­actions, shown as orange and purple dashed lines, respectively. [Abdel-Wahab, B. F., Abdel-Latif, E., Ng, S. W. and Tiekink, E. R. T. (2013). Acta Cryst. E69, o639-o640.   10.1107/S1600536813008258]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D34A19-1034-4F07-BCD4-05E5E1DABBFE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 A view of the crystal packing in projection down the a axis, highlighting the alternating layers of O1- and O2-containing mol­ecules. The C—H⋯O and C—H⋯π inter­actions are shown as orange and purple dashed lines, respectively. [Abdel-Wahab, B. F., Abdel-Latif, E., Ng, S. W. and Tiekink, E. R. T. (2013). Acta Cryst. E69, o639-o640.   10.1107/S1600536813008258]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D34A19-1034-4F07-BCD4-05E5E1DABBFE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abstract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Two independent mol­ecules comprise the asymmetric unit of the title compound, C24H26N4O. The major difference between them is found in the relative orientation of the triazole-bound p-tolyl group which have the opposite sense of twist [N—N—C—C torsion angles = 55.8 (3) and −49.8 (3)°]. The chalcone residue is almost coplanar with the triazole ring [N—C—C—O and C—C—C—C torsion angles = −178.9 (2) and −178.5 (2)°, respectively; cf. 177.9 (3) and 168.5 (3)°, respectively, in the second mol­ecule]. The conformation about each C═C double bond is E and in each case the triazole methyl group is syn to the carbonyl O atom. In the crystal, mol­ecules aggregate into layers parallel to (-113). The first independent mol­ecule self-associates into a layer via C—H···O and C—H···π inter­actions. By contrast, layers comprising the second independent mol­ecule do not feature specific inter­actions between mol­ecules. The global crystal packing comprises alternating layers.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D34A19-1034-4F07-BCD4-05E5E1DABBFE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cover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Two independent mol­ecules comprise the asymmetric unit of the title compound, C24H26N4O. The major difference between them is found in the relative orientation of the triazole-bound p-tolyl group which have the opposite sense of twist [N—N—C—C torsion angles = 55.8 (3) and −49.8 (3)°]. The chalcone residue is almost coplanar with the triazole ring [N—C—C—O and C—C—C—C torsion angles = −178.9 (2) and −178.5 (2)°, respectively; cf. 177.9 (3) and 168.5 (3)°, respectively, in the second mol­ecule]. The conformation about each C═C double bond is E and in each case the triazole methyl group is syn to the carbonyl O atom. In the crystal, mol­ecules aggregate into layers parallel to (-113). The first independent mol­ecule self-associates into a layer via C—H···O and C—H···π inter­actions. By contrast, layers comprising the second independent mol­ecule do not feature specific inter­actions between mol­ecules. The global crystal packing comprises alternating layers.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D34A19-1034-4F07-BCD4-05E5E1DABBFE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F767C-1609-4890-943F-06C1AAE54CED}" type="datetimeFigureOut">
              <a:rPr lang="en-GB" smtClean="0"/>
              <a:pPr/>
              <a:t>09/12/2014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4A4F9-9CFA-4165-B04F-80B53FA76C5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F767C-1609-4890-943F-06C1AAE54CED}" type="datetimeFigureOut">
              <a:rPr lang="en-GB" smtClean="0"/>
              <a:pPr/>
              <a:t>09/12/2014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4A4F9-9CFA-4165-B04F-80B53FA76C5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F767C-1609-4890-943F-06C1AAE54CED}" type="datetimeFigureOut">
              <a:rPr lang="en-GB" smtClean="0"/>
              <a:pPr/>
              <a:t>09/12/2014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4A4F9-9CFA-4165-B04F-80B53FA76C5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F767C-1609-4890-943F-06C1AAE54CED}" type="datetimeFigureOut">
              <a:rPr lang="en-GB" smtClean="0"/>
              <a:pPr/>
              <a:t>09/12/2014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4A4F9-9CFA-4165-B04F-80B53FA76C5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F767C-1609-4890-943F-06C1AAE54CED}" type="datetimeFigureOut">
              <a:rPr lang="en-GB" smtClean="0"/>
              <a:pPr/>
              <a:t>09/12/2014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4A4F9-9CFA-4165-B04F-80B53FA76C5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F767C-1609-4890-943F-06C1AAE54CED}" type="datetimeFigureOut">
              <a:rPr lang="en-GB" smtClean="0"/>
              <a:pPr/>
              <a:t>09/12/2014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4A4F9-9CFA-4165-B04F-80B53FA76C5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F767C-1609-4890-943F-06C1AAE54CED}" type="datetimeFigureOut">
              <a:rPr lang="en-GB" smtClean="0"/>
              <a:pPr/>
              <a:t>09/12/2014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4A4F9-9CFA-4165-B04F-80B53FA76C5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F767C-1609-4890-943F-06C1AAE54CED}" type="datetimeFigureOut">
              <a:rPr lang="en-GB" smtClean="0"/>
              <a:pPr/>
              <a:t>09/12/2014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4A4F9-9CFA-4165-B04F-80B53FA76C5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F767C-1609-4890-943F-06C1AAE54CED}" type="datetimeFigureOut">
              <a:rPr lang="en-GB" smtClean="0"/>
              <a:pPr/>
              <a:t>09/12/2014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4A4F9-9CFA-4165-B04F-80B53FA76C5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F767C-1609-4890-943F-06C1AAE54CED}" type="datetimeFigureOut">
              <a:rPr lang="en-GB" smtClean="0"/>
              <a:pPr/>
              <a:t>09/12/2014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4A4F9-9CFA-4165-B04F-80B53FA76C5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F767C-1609-4890-943F-06C1AAE54CED}" type="datetimeFigureOut">
              <a:rPr lang="en-GB" smtClean="0"/>
              <a:pPr/>
              <a:t>09/12/2014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4A4F9-9CFA-4165-B04F-80B53FA76C5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7F767C-1609-4890-943F-06C1AAE54CED}" type="datetimeFigureOut">
              <a:rPr lang="en-GB" smtClean="0"/>
              <a:pPr/>
              <a:t>09/12/2014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64A4F9-9CFA-4165-B04F-80B53FA76C5E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dx.doi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
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dx.doi.org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1.png"/></Relationships>
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dx.doi.org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1.png"/></Relationships>
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dx.doi.org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1.png"/></Relationships>

</file>

<file path=ppt/slides/_rels/slideabstract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abstract.xml"/><Relationship Id="rId1" Type="http://schemas.openxmlformats.org/officeDocument/2006/relationships/slideLayout" Target="../slideLayouts/slideLayout1.xml"/></Relationships>

</file>

<file path=ppt/slides/_rels/slidecover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cover.xml"/><Relationship Id="rId1" Type="http://schemas.openxmlformats.org/officeDocument/2006/relationships/slideLayout" Target="../slideLayouts/slideLayout1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ption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576064"/>
          </a:xfrm>
        </p:spPr>
        <p:txBody>
          <a:bodyPr>
            <a:normAutofit/>
          </a:bodyPr>
          <a:lstStyle/>
          <a:p>
            <a:r>
              <a:rPr lang="en-GB" sz="1400" dirty="0" smtClean="0"/>
              <a:t/>
            </a:r>
            <a:r>
              <a:rPr lang="en-GB" b="0" sz="1400" dirty="0" smtClean="0">
                <a:solidFill>
                  <a:srgbClr val="595959"/>
                </a:solidFill>
              </a:rPr>
              <a:t>Figure 1.  The mol­ecular structure of (I) showing displacement ellipsoids at the 35% probability level.</a:t>
            </a:r>
            <a:endParaRPr lang="en-GB" sz="1400" dirty="0"/>
          </a:p>
        </p:txBody>
      </p:sp>
      <p:sp>
        <p:nvSpPr>
          <p:cNvPr id="3" name="Journal Reference 1"/>
          <p:cNvSpPr>
            <a:spLocks noGrp="1"/>
          </p:cNvSpPr>
          <p:nvPr>
            <p:ph type="subTitle" idx="1"/>
          </p:nvPr>
        </p:nvSpPr>
        <p:spPr>
          <a:xfrm>
            <a:off x="2483768" y="6093296"/>
            <a:ext cx="6264696" cy="625624"/>
          </a:xfrm>
        </p:spPr>
        <p:txBody>
          <a:bodyPr>
            <a:normAutofit/>
          </a:bodyPr>
          <a:lstStyle/>
          <a:p>
            <a:pPr algn="r"/>
            <a:r>
              <a:rPr lang="en-GB" sz="1400" dirty="0" smtClean="0"/>
              <a:t> </a:t>
            </a:r>
            <a:r>
              <a:rPr lang="en-GB" sz="1400" b="1" dirty="0" smtClean="0">
                <a:solidFill>
                  <a:srgbClr val="401434"/>
                </a:solidFill>
              </a:rPr>
              <a:t>Abdel-Wahab </a:t>
            </a:r>
            <a:r>
              <a:rPr lang="en-GB" sz="1400" b="1" i="1" dirty="0" smtClean="0">
                <a:solidFill>
                  <a:srgbClr val="401434"/>
                </a:solidFill>
              </a:rPr>
              <a:t>et al.</a:t>
            </a:r>
          </a:p>
          <a:p>
            <a:pPr algn="r"/>
            <a:r>
              <a:rPr lang="en-GB" sz="1200" dirty="0" smtClean="0">
                <a:solidFill>
                  <a:srgbClr val="FF0000"/>
                </a:solidFill>
              </a:rPr>
              <a:t> </a:t>
            </a:r>
            <a:r>
              <a:rPr lang="en-GB" sz="1200" dirty="0" smtClean="0">
                <a:solidFill>
                  <a:srgbClr val="FF0000"/>
                </a:solidFill>
              </a:rPr>
              <a:t/>
            </a:r>
            <a:r>
              <a:rPr lang="en-GB" sz="1200" b="1" dirty="0" smtClean="0">
                <a:solidFill>
                  <a:srgbClr val="401434"/>
                </a:solidFill>
              </a:rPr>
              <a:t>Volume 69</a:t>
            </a:r>
            <a:r>
              <a:rPr lang="en-GB" sz="1200" dirty="0" smtClean="0">
                <a:solidFill>
                  <a:srgbClr val="595959"/>
                </a:solidFill>
              </a:rPr>
              <a:t> | </a:t>
            </a:r>
            <a:r>
              <a:rPr lang="en-GB" sz="1200" b="1" dirty="0" smtClean="0">
                <a:solidFill>
                  <a:srgbClr val="401434"/>
                </a:solidFill>
              </a:rPr>
              <a:t>Part 5</a:t>
            </a:r>
            <a:r>
              <a:rPr lang="en-GB" sz="1200" dirty="0" smtClean="0">
                <a:solidFill>
                  <a:srgbClr val="595959"/>
                </a:solidFill>
              </a:rPr>
              <a:t> | </a:t>
            </a:r>
            <a:r>
              <a:rPr lang="en-GB" sz="1200" dirty="0" smtClean="0">
                <a:solidFill>
                  <a:srgbClr val="401434"/>
                </a:solidFill>
              </a:rPr>
              <a:t>May 2013</a:t>
            </a:r>
            <a:r>
              <a:rPr lang="en-GB" sz="1200" dirty="0" smtClean="0">
                <a:solidFill>
                  <a:srgbClr val="595959"/>
                </a:solidFill>
              </a:rPr>
              <a:t> | </a:t>
            </a:r>
            <a:r>
              <a:rPr lang="en-GB" sz="1200" dirty="0" smtClean="0">
                <a:solidFill>
                  <a:srgbClr val="401434"/>
                </a:solidFill>
              </a:rPr>
              <a:t>Pages o639–o640</a:t>
            </a:r>
            <a:r>
              <a:rPr lang="en-GB" sz="1200" dirty="0" smtClean="0">
                <a:solidFill>
                  <a:srgbClr val="595959"/>
                </a:solidFill>
              </a:rPr>
              <a:t> | </a:t>
            </a:r>
            <a:r>
              <a:rPr lang="en-GB" sz="1200" dirty="0" smtClean="0">
                <a:solidFill>
                  <a:srgbClr val="401434"/>
                </a:solidFill>
              </a:rPr>
              <a:t>10.1107/S1600536813008258</a:t>
            </a:r>
            <a:endParaRPr lang="en-GB" sz="1200" dirty="0">
              <a:solidFill>
                <a:srgbClr val="FF0000"/>
              </a:solidFill>
            </a:endParaRPr>
          </a:p>
        </p:txBody>
      </p:sp>
      <p:pic>
        <p:nvPicPr>
          <p:cNvPr id="4" name="Journal Logo 1" descr="IUCrlogo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5536" y="6021289"/>
            <a:ext cx="1944216" cy="579920"/>
          </a:xfrm>
          <a:prstGeom prst="rect">
            <a:avLst/>
          </a:prstGeom>
        </p:spPr>
      </p:pic>
      <p:pic>
        <p:nvPicPr>
          <p:cNvPr id="5" name="Figure 1" descr="IUCrfigure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67544" y="1234916"/>
            <a:ext cx="8208912" cy="446017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ption 2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576064"/>
          </a:xfrm>
        </p:spPr>
        <p:txBody>
          <a:bodyPr>
            <a:normAutofit/>
          </a:bodyPr>
          <a:lstStyle/>
          <a:p>
            <a:r>
              <a:rPr lang="en-GB" sz="1400" dirty="0" smtClean="0"/>
              <a:t/>
            </a:r>
            <a:r>
              <a:rPr lang="en-GB" b="0" sz="1400" dirty="0" smtClean="0">
                <a:solidFill>
                  <a:srgbClr val="595959"/>
                </a:solidFill>
              </a:rPr>
              <a:t>Figure 2.  Overlay diagram of the two independent mol­ecules comprising the asymmetric unit of (I). The O1- (red image) and O2-containing (blue) mol­ecules have been superimposed so that the five ...</a:t>
            </a:r>
            <a:endParaRPr lang="en-GB" sz="1400" dirty="0"/>
          </a:p>
        </p:txBody>
      </p:sp>
      <p:sp>
        <p:nvSpPr>
          <p:cNvPr id="3" name="Journal Reference 2"/>
          <p:cNvSpPr>
            <a:spLocks noGrp="1"/>
          </p:cNvSpPr>
          <p:nvPr>
            <p:ph type="subTitle" idx="1"/>
          </p:nvPr>
        </p:nvSpPr>
        <p:spPr>
          <a:xfrm>
            <a:off x="2483768" y="6093296"/>
            <a:ext cx="6264696" cy="625624"/>
          </a:xfrm>
        </p:spPr>
        <p:txBody>
          <a:bodyPr>
            <a:normAutofit/>
          </a:bodyPr>
          <a:lstStyle/>
          <a:p>
            <a:pPr algn="r"/>
            <a:r>
              <a:rPr lang="en-GB" sz="1400" dirty="0" smtClean="0"/>
              <a:t> </a:t>
            </a:r>
            <a:r>
              <a:rPr lang="en-GB" sz="1400" b="1" dirty="0" smtClean="0">
                <a:solidFill>
                  <a:srgbClr val="401434"/>
                </a:solidFill>
              </a:rPr>
              <a:t>Abdel-Wahab </a:t>
            </a:r>
            <a:r>
              <a:rPr lang="en-GB" sz="1400" b="1" i="1" dirty="0" smtClean="0">
                <a:solidFill>
                  <a:srgbClr val="401434"/>
                </a:solidFill>
              </a:rPr>
              <a:t>et al.</a:t>
            </a:r>
          </a:p>
          <a:p>
            <a:pPr algn="r"/>
            <a:r>
              <a:rPr lang="en-GB" sz="1200" dirty="0" smtClean="0">
                <a:solidFill>
                  <a:srgbClr val="FF0000"/>
                </a:solidFill>
              </a:rPr>
              <a:t> </a:t>
            </a:r>
            <a:r>
              <a:rPr lang="en-GB" sz="1200" dirty="0" smtClean="0">
                <a:solidFill>
                  <a:srgbClr val="FF0000"/>
                </a:solidFill>
              </a:rPr>
              <a:t/>
            </a:r>
            <a:r>
              <a:rPr lang="en-GB" sz="1200" b="1" dirty="0" smtClean="0">
                <a:solidFill>
                  <a:srgbClr val="401434"/>
                </a:solidFill>
              </a:rPr>
              <a:t>Volume 69</a:t>
            </a:r>
            <a:r>
              <a:rPr lang="en-GB" sz="1200" dirty="0" smtClean="0">
                <a:solidFill>
                  <a:srgbClr val="595959"/>
                </a:solidFill>
              </a:rPr>
              <a:t> | </a:t>
            </a:r>
            <a:r>
              <a:rPr lang="en-GB" sz="1200" b="1" dirty="0" smtClean="0">
                <a:solidFill>
                  <a:srgbClr val="401434"/>
                </a:solidFill>
              </a:rPr>
              <a:t>Part 5</a:t>
            </a:r>
            <a:r>
              <a:rPr lang="en-GB" sz="1200" dirty="0" smtClean="0">
                <a:solidFill>
                  <a:srgbClr val="595959"/>
                </a:solidFill>
              </a:rPr>
              <a:t> | </a:t>
            </a:r>
            <a:r>
              <a:rPr lang="en-GB" sz="1200" dirty="0" smtClean="0">
                <a:solidFill>
                  <a:srgbClr val="401434"/>
                </a:solidFill>
              </a:rPr>
              <a:t>May 2013</a:t>
            </a:r>
            <a:r>
              <a:rPr lang="en-GB" sz="1200" dirty="0" smtClean="0">
                <a:solidFill>
                  <a:srgbClr val="595959"/>
                </a:solidFill>
              </a:rPr>
              <a:t> | </a:t>
            </a:r>
            <a:r>
              <a:rPr lang="en-GB" sz="1200" dirty="0" smtClean="0">
                <a:solidFill>
                  <a:srgbClr val="401434"/>
                </a:solidFill>
              </a:rPr>
              <a:t>Pages o639–o640</a:t>
            </a:r>
            <a:r>
              <a:rPr lang="en-GB" sz="1200" dirty="0" smtClean="0">
                <a:solidFill>
                  <a:srgbClr val="595959"/>
                </a:solidFill>
              </a:rPr>
              <a:t> | </a:t>
            </a:r>
            <a:r>
              <a:rPr lang="en-GB" sz="1200" dirty="0" smtClean="0">
                <a:solidFill>
                  <a:srgbClr val="401434"/>
                </a:solidFill>
              </a:rPr>
              <a:t>10.1107/S1600536813008258</a:t>
            </a:r>
            <a:endParaRPr lang="en-GB" sz="1200" dirty="0">
              <a:solidFill>
                <a:srgbClr val="FF0000"/>
              </a:solidFill>
            </a:endParaRPr>
          </a:p>
        </p:txBody>
      </p:sp>
      <p:pic>
        <p:nvPicPr>
          <p:cNvPr id="4" name="Journal Logo 2" descr="IUCrlogo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5536" y="6021289"/>
            <a:ext cx="1944216" cy="579920"/>
          </a:xfrm>
          <a:prstGeom prst="rect">
            <a:avLst/>
          </a:prstGeom>
        </p:spPr>
      </p:pic>
      <p:pic>
        <p:nvPicPr>
          <p:cNvPr id="5" name="Figure 2" descr="IUCrfigure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67544" y="2443451"/>
            <a:ext cx="8208912" cy="2043106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ption 3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576064"/>
          </a:xfrm>
        </p:spPr>
        <p:txBody>
          <a:bodyPr>
            <a:normAutofit/>
          </a:bodyPr>
          <a:lstStyle/>
          <a:p>
            <a:r>
              <a:rPr lang="en-GB" sz="1400" dirty="0" smtClean="0"/>
              <a:t/>
            </a:r>
            <a:r>
              <a:rPr lang="en-GB" b="0" sz="1400" dirty="0" smtClean="0">
                <a:solidFill>
                  <a:srgbClr val="595959"/>
                </a:solidFill>
              </a:rPr>
              <a:t>Figure 3.  A view of the supra­molecular layer in (I) comprising O1-containing mol­ecules only, and sustained by C—H⋯O and C—H⋯π inter­actions, shown as orange  ...</a:t>
            </a:r>
            <a:endParaRPr lang="en-GB" sz="1400" dirty="0"/>
          </a:p>
        </p:txBody>
      </p:sp>
      <p:sp>
        <p:nvSpPr>
          <p:cNvPr id="3" name="Journal Reference 3"/>
          <p:cNvSpPr>
            <a:spLocks noGrp="1"/>
          </p:cNvSpPr>
          <p:nvPr>
            <p:ph type="subTitle" idx="1"/>
          </p:nvPr>
        </p:nvSpPr>
        <p:spPr>
          <a:xfrm>
            <a:off x="2483768" y="6093296"/>
            <a:ext cx="6264696" cy="625624"/>
          </a:xfrm>
        </p:spPr>
        <p:txBody>
          <a:bodyPr>
            <a:normAutofit/>
          </a:bodyPr>
          <a:lstStyle/>
          <a:p>
            <a:pPr algn="r"/>
            <a:r>
              <a:rPr lang="en-GB" sz="1400" dirty="0" smtClean="0"/>
              <a:t> </a:t>
            </a:r>
            <a:r>
              <a:rPr lang="en-GB" sz="1400" b="1" dirty="0" smtClean="0">
                <a:solidFill>
                  <a:srgbClr val="401434"/>
                </a:solidFill>
              </a:rPr>
              <a:t>Abdel-Wahab </a:t>
            </a:r>
            <a:r>
              <a:rPr lang="en-GB" sz="1400" b="1" i="1" dirty="0" smtClean="0">
                <a:solidFill>
                  <a:srgbClr val="401434"/>
                </a:solidFill>
              </a:rPr>
              <a:t>et al.</a:t>
            </a:r>
          </a:p>
          <a:p>
            <a:pPr algn="r"/>
            <a:r>
              <a:rPr lang="en-GB" sz="1200" dirty="0" smtClean="0">
                <a:solidFill>
                  <a:srgbClr val="FF0000"/>
                </a:solidFill>
              </a:rPr>
              <a:t> </a:t>
            </a:r>
            <a:r>
              <a:rPr lang="en-GB" sz="1200" dirty="0" smtClean="0">
                <a:solidFill>
                  <a:srgbClr val="FF0000"/>
                </a:solidFill>
              </a:rPr>
              <a:t/>
            </a:r>
            <a:r>
              <a:rPr lang="en-GB" sz="1200" b="1" dirty="0" smtClean="0">
                <a:solidFill>
                  <a:srgbClr val="401434"/>
                </a:solidFill>
              </a:rPr>
              <a:t>Volume 69</a:t>
            </a:r>
            <a:r>
              <a:rPr lang="en-GB" sz="1200" dirty="0" smtClean="0">
                <a:solidFill>
                  <a:srgbClr val="595959"/>
                </a:solidFill>
              </a:rPr>
              <a:t> | </a:t>
            </a:r>
            <a:r>
              <a:rPr lang="en-GB" sz="1200" b="1" dirty="0" smtClean="0">
                <a:solidFill>
                  <a:srgbClr val="401434"/>
                </a:solidFill>
              </a:rPr>
              <a:t>Part 5</a:t>
            </a:r>
            <a:r>
              <a:rPr lang="en-GB" sz="1200" dirty="0" smtClean="0">
                <a:solidFill>
                  <a:srgbClr val="595959"/>
                </a:solidFill>
              </a:rPr>
              <a:t> | </a:t>
            </a:r>
            <a:r>
              <a:rPr lang="en-GB" sz="1200" dirty="0" smtClean="0">
                <a:solidFill>
                  <a:srgbClr val="401434"/>
                </a:solidFill>
              </a:rPr>
              <a:t>May 2013</a:t>
            </a:r>
            <a:r>
              <a:rPr lang="en-GB" sz="1200" dirty="0" smtClean="0">
                <a:solidFill>
                  <a:srgbClr val="595959"/>
                </a:solidFill>
              </a:rPr>
              <a:t> | </a:t>
            </a:r>
            <a:r>
              <a:rPr lang="en-GB" sz="1200" dirty="0" smtClean="0">
                <a:solidFill>
                  <a:srgbClr val="401434"/>
                </a:solidFill>
              </a:rPr>
              <a:t>Pages o639–o640</a:t>
            </a:r>
            <a:r>
              <a:rPr lang="en-GB" sz="1200" dirty="0" smtClean="0">
                <a:solidFill>
                  <a:srgbClr val="595959"/>
                </a:solidFill>
              </a:rPr>
              <a:t> | </a:t>
            </a:r>
            <a:r>
              <a:rPr lang="en-GB" sz="1200" dirty="0" smtClean="0">
                <a:solidFill>
                  <a:srgbClr val="401434"/>
                </a:solidFill>
              </a:rPr>
              <a:t>10.1107/S1600536813008258</a:t>
            </a:r>
            <a:endParaRPr lang="en-GB" sz="1200" dirty="0">
              <a:solidFill>
                <a:srgbClr val="FF0000"/>
              </a:solidFill>
            </a:endParaRPr>
          </a:p>
        </p:txBody>
      </p:sp>
      <p:pic>
        <p:nvPicPr>
          <p:cNvPr id="4" name="Journal Logo 3" descr="IUCrlogo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5536" y="6021289"/>
            <a:ext cx="1944216" cy="579920"/>
          </a:xfrm>
          <a:prstGeom prst="rect">
            <a:avLst/>
          </a:prstGeom>
        </p:spPr>
      </p:pic>
      <p:pic>
        <p:nvPicPr>
          <p:cNvPr id="5" name="Figure 3" descr="IUCrfigure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174439" y="1052736"/>
            <a:ext cx="6795121" cy="4824536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ption 4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576064"/>
          </a:xfrm>
        </p:spPr>
        <p:txBody>
          <a:bodyPr>
            <a:normAutofit/>
          </a:bodyPr>
          <a:lstStyle/>
          <a:p>
            <a:r>
              <a:rPr lang="en-GB" sz="1400" dirty="0" smtClean="0"/>
              <a:t/>
            </a:r>
            <a:r>
              <a:rPr lang="en-GB" b="0" sz="1400" dirty="0" smtClean="0">
                <a:solidFill>
                  <a:srgbClr val="595959"/>
                </a:solidFill>
              </a:rPr>
              <a:t>Figure 4.  A view of the crystal packing in projection down the </a:t>
            </a:r>
            <a:r>
              <a:rPr lang="en-GB" b="0" i="1" sz="1400" baseline="0" dirty="0" smtClean="0">
                <a:solidFill>
                  <a:srgbClr val="595959"/>
                </a:solidFill>
              </a:rPr>
              <a:t>a</a:t>
            </a:r>
            <a:r>
              <a:rPr lang="en-GB" b="0" i="0" sz="1400" baseline="0" dirty="0" smtClean="0">
                <a:solidFill>
                  <a:srgbClr val="595959"/>
                </a:solidFill>
              </a:rPr>
              <a:t> axis, highlighting the alternating layers of O1- and O2-containing mol­ecules. The C—H⋯O and C—H⋯π  ...</a:t>
            </a:r>
            <a:endParaRPr lang="en-GB" sz="1400" dirty="0"/>
          </a:p>
        </p:txBody>
      </p:sp>
      <p:sp>
        <p:nvSpPr>
          <p:cNvPr id="3" name="Journal Reference 4"/>
          <p:cNvSpPr>
            <a:spLocks noGrp="1"/>
          </p:cNvSpPr>
          <p:nvPr>
            <p:ph type="subTitle" idx="1"/>
          </p:nvPr>
        </p:nvSpPr>
        <p:spPr>
          <a:xfrm>
            <a:off x="2483768" y="6093296"/>
            <a:ext cx="6264696" cy="625624"/>
          </a:xfrm>
        </p:spPr>
        <p:txBody>
          <a:bodyPr>
            <a:normAutofit/>
          </a:bodyPr>
          <a:lstStyle/>
          <a:p>
            <a:pPr algn="r"/>
            <a:r>
              <a:rPr lang="en-GB" sz="1400" dirty="0" smtClean="0"/>
              <a:t> </a:t>
            </a:r>
            <a:r>
              <a:rPr lang="en-GB" sz="1400" b="1" dirty="0" smtClean="0">
                <a:solidFill>
                  <a:srgbClr val="401434"/>
                </a:solidFill>
              </a:rPr>
              <a:t>Abdel-Wahab </a:t>
            </a:r>
            <a:r>
              <a:rPr lang="en-GB" sz="1400" b="1" i="1" dirty="0" smtClean="0">
                <a:solidFill>
                  <a:srgbClr val="401434"/>
                </a:solidFill>
              </a:rPr>
              <a:t>et al.</a:t>
            </a:r>
          </a:p>
          <a:p>
            <a:pPr algn="r"/>
            <a:r>
              <a:rPr lang="en-GB" sz="1200" dirty="0" smtClean="0">
                <a:solidFill>
                  <a:srgbClr val="FF0000"/>
                </a:solidFill>
              </a:rPr>
              <a:t> </a:t>
            </a:r>
            <a:r>
              <a:rPr lang="en-GB" sz="1200" dirty="0" smtClean="0">
                <a:solidFill>
                  <a:srgbClr val="FF0000"/>
                </a:solidFill>
              </a:rPr>
              <a:t/>
            </a:r>
            <a:r>
              <a:rPr lang="en-GB" sz="1200" b="1" dirty="0" smtClean="0">
                <a:solidFill>
                  <a:srgbClr val="401434"/>
                </a:solidFill>
              </a:rPr>
              <a:t>Volume 69</a:t>
            </a:r>
            <a:r>
              <a:rPr lang="en-GB" sz="1200" dirty="0" smtClean="0">
                <a:solidFill>
                  <a:srgbClr val="595959"/>
                </a:solidFill>
              </a:rPr>
              <a:t> | </a:t>
            </a:r>
            <a:r>
              <a:rPr lang="en-GB" sz="1200" b="1" dirty="0" smtClean="0">
                <a:solidFill>
                  <a:srgbClr val="401434"/>
                </a:solidFill>
              </a:rPr>
              <a:t>Part 5</a:t>
            </a:r>
            <a:r>
              <a:rPr lang="en-GB" sz="1200" dirty="0" smtClean="0">
                <a:solidFill>
                  <a:srgbClr val="595959"/>
                </a:solidFill>
              </a:rPr>
              <a:t> | </a:t>
            </a:r>
            <a:r>
              <a:rPr lang="en-GB" sz="1200" dirty="0" smtClean="0">
                <a:solidFill>
                  <a:srgbClr val="401434"/>
                </a:solidFill>
              </a:rPr>
              <a:t>May 2013</a:t>
            </a:r>
            <a:r>
              <a:rPr lang="en-GB" sz="1200" dirty="0" smtClean="0">
                <a:solidFill>
                  <a:srgbClr val="595959"/>
                </a:solidFill>
              </a:rPr>
              <a:t> | </a:t>
            </a:r>
            <a:r>
              <a:rPr lang="en-GB" sz="1200" dirty="0" smtClean="0">
                <a:solidFill>
                  <a:srgbClr val="401434"/>
                </a:solidFill>
              </a:rPr>
              <a:t>Pages o639–o640</a:t>
            </a:r>
            <a:r>
              <a:rPr lang="en-GB" sz="1200" dirty="0" smtClean="0">
                <a:solidFill>
                  <a:srgbClr val="595959"/>
                </a:solidFill>
              </a:rPr>
              <a:t> | </a:t>
            </a:r>
            <a:r>
              <a:rPr lang="en-GB" sz="1200" dirty="0" smtClean="0">
                <a:solidFill>
                  <a:srgbClr val="401434"/>
                </a:solidFill>
              </a:rPr>
              <a:t>10.1107/S1600536813008258</a:t>
            </a:r>
            <a:endParaRPr lang="en-GB" sz="1200" dirty="0">
              <a:solidFill>
                <a:srgbClr val="FF0000"/>
              </a:solidFill>
            </a:endParaRPr>
          </a:p>
        </p:txBody>
      </p:sp>
      <p:pic>
        <p:nvPicPr>
          <p:cNvPr id="4" name="Journal Logo 4" descr="IUCrlogo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5536" y="6021289"/>
            <a:ext cx="1944216" cy="579920"/>
          </a:xfrm>
          <a:prstGeom prst="rect">
            <a:avLst/>
          </a:prstGeom>
        </p:spPr>
      </p:pic>
      <p:pic>
        <p:nvPicPr>
          <p:cNvPr id="5" name="Figure 4" descr="IUCrfigure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932436" y="1052736"/>
            <a:ext cx="5279127" cy="4824536"/>
          </a:xfrm>
          <a:prstGeom prst="rect">
            <a:avLst/>
          </a:prstGeom>
        </p:spPr>
      </p:pic>
    </p:spTree>
  </p:cSld>
  <p:clrMapOvr>
    <a:masterClrMapping/>
  </p:clrMapOvr>
</p:sld>
</file>

<file path=ppt/slides/slideabstract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stract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5310922"/>
          </a:xfrm>
        </p:spPr>
        <p:txBody>
          <a:bodyPr>
            <a:normAutofit/>
          </a:bodyPr>
          <a:lstStyle/>
          <a:p>
            <a:pPr algn="l"/>
            <a:r>
              <a:rPr lang="en-GB" sz="1400" b="1" dirty="0" smtClean="0">
                <a:solidFill>
                  <a:srgbClr val="595959"/>
                </a:solidFill>
              </a:rPr>
              <a:t/>
            </a:r>
            <a:r>
              <a:rPr lang="en-GB" b="1" sz="1600" dirty="0" smtClean="0">
                <a:solidFill>
                  <a:srgbClr val="666666"/>
                </a:solidFill>
              </a:rPr>
              <a:t>(2</a:t>
            </a:r>
            <a:r>
              <a:rPr lang="en-GB" b="1" i="1" sz="1600" baseline="0" dirty="0" smtClean="0">
                <a:solidFill>
                  <a:srgbClr val="666666"/>
                </a:solidFill>
              </a:rPr>
              <a:t>E</a:t>
            </a:r>
            <a:r>
              <a:rPr lang="en-GB" b="1" i="0" sz="1600" baseline="0" dirty="0" smtClean="0">
                <a:solidFill>
                  <a:srgbClr val="666666"/>
                </a:solidFill>
              </a:rPr>
              <a:t>)-1-[5-Methyl-1-(4-methyl­phen­yl)-1</a:t>
            </a:r>
            <a:r>
              <a:rPr lang="en-GB" b="1" i="1" sz="1600" baseline="0" dirty="0" smtClean="0">
                <a:solidFill>
                  <a:srgbClr val="666666"/>
                </a:solidFill>
              </a:rPr>
              <a:t>H</a:t>
            </a:r>
            <a:r>
              <a:rPr lang="en-GB" b="1" i="0" sz="1600" baseline="0" dirty="0" smtClean="0">
                <a:solidFill>
                  <a:srgbClr val="666666"/>
                </a:solidFill>
              </a:rPr>
              <a:t>-1,2,3-triazol-4-yl]-3-[4-(piperidin-1-yl)phen­yl]prop-2-en-1-one</a:t>
            </a:r>
            <a:endParaRPr lang="en-GB" sz="1400" dirty="0"/>
          </a:p>
          <a:p>
            <a:pPr algn="l"/>
            <a:r>
              <a:rPr lang="en-GB" sz="1400" dirty="0" smtClean="0">
                <a:solidFill>
                  <a:srgbClr val="595959"/>
                </a:solidFill>
              </a:rPr>
              <a:t/>
            </a:r>
            <a:endParaRPr lang="en-GB" sz="1400" dirty="0"/>
          </a:p>
          <a:p>
            <a:pPr algn="l"/>
            <a:r>
              <a:rPr lang="en-GB" sz="1400" b="1" dirty="0" smtClean="0">
                <a:solidFill>
                  <a:srgbClr val="595959"/>
                </a:solidFill>
              </a:rPr>
              <a:t/>
            </a:r>
            <a:r>
              <a:rPr lang="en-GB" b="0" sz="1400" dirty="0" smtClean="0">
                <a:solidFill>
                  <a:srgbClr val="595959"/>
                </a:solidFill>
              </a:rPr>
              <a:t>Two independent mol­ecules comprise the asymmetric unit of the title compound, C</a:t>
            </a:r>
            <a:r>
              <a:rPr lang="en-GB" b="0" i="0" sz="1400" baseline="-25000" dirty="0" smtClean="0">
                <a:solidFill>
                  <a:srgbClr val="595959"/>
                </a:solidFill>
              </a:rPr>
              <a:t>24</a:t>
            </a:r>
            <a:r>
              <a:rPr lang="en-GB" b="0" i="0" sz="1400" baseline="0" dirty="0" smtClean="0">
                <a:solidFill>
                  <a:srgbClr val="595959"/>
                </a:solidFill>
              </a:rPr>
              <a:t>H</a:t>
            </a:r>
            <a:r>
              <a:rPr lang="en-GB" b="0" i="0" sz="1400" baseline="-25000" dirty="0" smtClean="0">
                <a:solidFill>
                  <a:srgbClr val="595959"/>
                </a:solidFill>
              </a:rPr>
              <a:t>26</a:t>
            </a:r>
            <a:r>
              <a:rPr lang="en-GB" b="0" i="0" sz="1400" baseline="0" dirty="0" smtClean="0">
                <a:solidFill>
                  <a:srgbClr val="595959"/>
                </a:solidFill>
              </a:rPr>
              <a:t>N</a:t>
            </a:r>
            <a:r>
              <a:rPr lang="en-GB" b="0" i="0" sz="1400" baseline="-25000" dirty="0" smtClean="0">
                <a:solidFill>
                  <a:srgbClr val="595959"/>
                </a:solidFill>
              </a:rPr>
              <a:t>4</a:t>
            </a:r>
            <a:r>
              <a:rPr lang="en-GB" b="0" i="0" sz="1400" baseline="0" dirty="0" smtClean="0">
                <a:solidFill>
                  <a:srgbClr val="595959"/>
                </a:solidFill>
              </a:rPr>
              <a:t>O. The major difference between them is found in the relative orientation of the triazole-bound </a:t>
            </a:r>
            <a:r>
              <a:rPr lang="en-GB" b="0" i="1" sz="1400" baseline="0" dirty="0" smtClean="0">
                <a:solidFill>
                  <a:srgbClr val="595959"/>
                </a:solidFill>
              </a:rPr>
              <a:t>p</a:t>
            </a:r>
            <a:r>
              <a:rPr lang="en-GB" b="0" i="0" sz="1400" baseline="0" dirty="0" smtClean="0">
                <a:solidFill>
                  <a:srgbClr val="595959"/>
                </a:solidFill>
              </a:rPr>
              <a:t>-tolyl group which have the opposite sense of twist [N—N—C—C torsion angles = 55.8 (3) and −49.8 (3)°]. The chalcone residue is almost coplanar with the triazole ring [N—C—C—O and C—C—C—C torsion angles = −178.9 (2) and −178.5 (2)°, respectively; </a:t>
            </a:r>
            <a:r>
              <a:rPr lang="en-GB" b="0" i="1" sz="1400" baseline="0" dirty="0" smtClean="0">
                <a:solidFill>
                  <a:srgbClr val="595959"/>
                </a:solidFill>
              </a:rPr>
              <a:t>cf</a:t>
            </a:r>
            <a:r>
              <a:rPr lang="en-GB" b="0" i="0" sz="1400" baseline="0" dirty="0" smtClean="0">
                <a:solidFill>
                  <a:srgbClr val="595959"/>
                </a:solidFill>
              </a:rPr>
              <a:t>. 177.9 (3) and 168.5 (3)°, respectively, in the second mol­ecule]. The conformation about each C═C double bond is </a:t>
            </a:r>
            <a:r>
              <a:rPr lang="en-GB" b="0" i="1" sz="1400" baseline="0" dirty="0" smtClean="0">
                <a:solidFill>
                  <a:srgbClr val="595959"/>
                </a:solidFill>
              </a:rPr>
              <a:t>E</a:t>
            </a:r>
            <a:r>
              <a:rPr lang="en-GB" b="0" i="0" sz="1400" baseline="0" dirty="0" smtClean="0">
                <a:solidFill>
                  <a:srgbClr val="595959"/>
                </a:solidFill>
              </a:rPr>
              <a:t> and in each case the triazole methyl group is </a:t>
            </a:r>
            <a:r>
              <a:rPr lang="en-GB" b="0" i="1" sz="1400" baseline="0" dirty="0" smtClean="0">
                <a:solidFill>
                  <a:srgbClr val="595959"/>
                </a:solidFill>
              </a:rPr>
              <a:t>syn</a:t>
            </a:r>
            <a:r>
              <a:rPr lang="en-GB" b="0" i="0" sz="1400" baseline="0" dirty="0" smtClean="0">
                <a:solidFill>
                  <a:srgbClr val="595959"/>
                </a:solidFill>
              </a:rPr>
              <a:t> to the carbonyl O atom. In the crystal, mol­ecules aggregate into layers parallel to (-113). The first independent mol­ecule self-associates into a layer </a:t>
            </a:r>
            <a:r>
              <a:rPr lang="en-GB" b="0" i="1" sz="1400" baseline="0" dirty="0" smtClean="0">
                <a:solidFill>
                  <a:srgbClr val="595959"/>
                </a:solidFill>
              </a:rPr>
              <a:t>via</a:t>
            </a:r>
            <a:r>
              <a:rPr lang="en-GB" b="0" i="0" sz="1400" baseline="0" dirty="0" smtClean="0">
                <a:solidFill>
                  <a:srgbClr val="595959"/>
                </a:solidFill>
              </a:rPr>
              <a:t> C—H···O and C—H···π inter­actions. By contrast, layers comprising the second independent mol­ecule do not feature specific inter­actions between mol­ecules. The global crystal packing comprises alternating layers.</a:t>
            </a:r>
            <a:endParaRPr lang="en-GB" sz="1400" dirty="0"/>
          </a:p>
          <a:p>
            <a:pPr algn="l"/>
            <a:r>
              <a:rPr lang="en-GB" sz="1400" dirty="0" smtClean="0">
                <a:solidFill>
                  <a:srgbClr val="595959"/>
                </a:solidFill>
              </a:rPr>
              <a:t/>
            </a:r>
            <a:endParaRPr lang="en-GB" sz="1400" dirty="0"/>
          </a:p>
          <a:p>
            <a:pPr algn="l"/>
            <a:r>
              <a:rPr lang="en-GB" sz="1400" b="1" dirty="0" smtClean="0">
                <a:solidFill>
                  <a:srgbClr val="666666"/>
                </a:solidFill>
              </a:rPr>
              <a:t> </a:t>
            </a:r>
            <a:endParaRPr lang="en-GB" sz="1400" dirty="0"/>
          </a:p>
        </p:txBody>
      </p:sp>
      <p:sp>
        <p:nvSpPr>
          <p:cNvPr id="3" name="Journal Reference Abstract"/>
          <p:cNvSpPr>
            <a:spLocks noGrp="1"/>
          </p:cNvSpPr>
          <p:nvPr>
            <p:ph type="subTitle" idx="1"/>
          </p:nvPr>
        </p:nvSpPr>
        <p:spPr>
          <a:xfrm>
            <a:off x="2483768" y="6093296"/>
            <a:ext cx="6264696" cy="625624"/>
          </a:xfrm>
        </p:spPr>
        <p:txBody>
          <a:bodyPr>
            <a:normAutofit/>
          </a:bodyPr>
          <a:lstStyle/>
          <a:p>
            <a:pPr algn="r"/>
            <a:r>
              <a:rPr lang="en-GB" sz="1400" dirty="0" smtClean="0"/>
              <a:t> </a:t>
            </a:r>
            <a:r>
              <a:rPr lang="en-GB" sz="1400" b="1" dirty="0" smtClean="0">
                <a:solidFill>
                  <a:srgbClr val="401434"/>
                </a:solidFill>
              </a:rPr>
              <a:t>Abdel-Wahab </a:t>
            </a:r>
            <a:r>
              <a:rPr lang="en-GB" sz="1400" b="1" i="1" dirty="0" smtClean="0">
                <a:solidFill>
                  <a:srgbClr val="401434"/>
                </a:solidFill>
              </a:rPr>
              <a:t>et al.</a:t>
            </a:r>
          </a:p>
          <a:p>
            <a:pPr algn="r"/>
            <a:r>
              <a:rPr lang="en-GB" sz="1200" dirty="0" smtClean="0">
                <a:solidFill>
                  <a:srgbClr val="FF0000"/>
                </a:solidFill>
              </a:rPr>
              <a:t> </a:t>
            </a:r>
            <a:r>
              <a:rPr lang="en-GB" sz="1200" dirty="0" smtClean="0">
                <a:solidFill>
                  <a:srgbClr val="FF0000"/>
                </a:solidFill>
              </a:rPr>
              <a:t/>
            </a:r>
            <a:r>
              <a:rPr lang="en-GB" sz="1200" b="1" dirty="0" smtClean="0">
                <a:solidFill>
                  <a:srgbClr val="401434"/>
                </a:solidFill>
              </a:rPr>
              <a:t>Volume 69</a:t>
            </a:r>
            <a:r>
              <a:rPr lang="en-GB" sz="1200" dirty="0" smtClean="0">
                <a:solidFill>
                  <a:srgbClr val="595959"/>
                </a:solidFill>
              </a:rPr>
              <a:t> | </a:t>
            </a:r>
            <a:r>
              <a:rPr lang="en-GB" sz="1200" b="1" dirty="0" smtClean="0">
                <a:solidFill>
                  <a:srgbClr val="401434"/>
                </a:solidFill>
              </a:rPr>
              <a:t>Part 5</a:t>
            </a:r>
            <a:r>
              <a:rPr lang="en-GB" sz="1200" dirty="0" smtClean="0">
                <a:solidFill>
                  <a:srgbClr val="595959"/>
                </a:solidFill>
              </a:rPr>
              <a:t> | </a:t>
            </a:r>
            <a:r>
              <a:rPr lang="en-GB" sz="1200" dirty="0" smtClean="0">
                <a:solidFill>
                  <a:srgbClr val="401434"/>
                </a:solidFill>
              </a:rPr>
              <a:t>May 2013</a:t>
            </a:r>
            <a:r>
              <a:rPr lang="en-GB" sz="1200" dirty="0" smtClean="0">
                <a:solidFill>
                  <a:srgbClr val="595959"/>
                </a:solidFill>
              </a:rPr>
              <a:t> | </a:t>
            </a:r>
            <a:r>
              <a:rPr lang="en-GB" sz="1200" dirty="0" smtClean="0">
                <a:solidFill>
                  <a:srgbClr val="401434"/>
                </a:solidFill>
              </a:rPr>
              <a:t>Pages o639–o640</a:t>
            </a:r>
            <a:r>
              <a:rPr lang="en-GB" sz="1200" dirty="0" smtClean="0">
                <a:solidFill>
                  <a:srgbClr val="595959"/>
                </a:solidFill>
              </a:rPr>
              <a:t> | </a:t>
            </a:r>
            <a:r>
              <a:rPr lang="en-GB" sz="1200" dirty="0" smtClean="0">
                <a:solidFill>
                  <a:srgbClr val="401434"/>
                </a:solidFill>
              </a:rPr>
              <a:t>10.1107/S1600536813008258</a:t>
            </a:r>
            <a:endParaRPr lang="en-GB" sz="1200" dirty="0">
              <a:solidFill>
                <a:srgbClr val="FF0000"/>
              </a:solidFill>
            </a:endParaRPr>
          </a:p>
        </p:txBody>
      </p:sp>
      <p:pic>
        <p:nvPicPr>
          <p:cNvPr id="4" name="Journal Logo Abstract" descr="IUCr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6" y="6021289"/>
            <a:ext cx="1944216" cy="579920"/>
          </a:xfrm>
          <a:prstGeom prst="rect">
            <a:avLst/>
          </a:prstGeom>
        </p:spPr>
      </p:pic>
    </p:spTree>
  </p:cSld>
  <p:clrMapOvr>
    <a:masterClrMapping/>
  </p:clrMapOvr>
</p:sld>
</file>

<file path=ppt/slides/slidecover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rticle Title"/>
          <p:cNvSpPr>
            <a:spLocks noGrp="1"/>
          </p:cNvSpPr>
          <p:nvPr>
            <p:ph type="ctrTitle"/>
          </p:nvPr>
        </p:nvSpPr>
        <p:spPr>
          <a:xfrm>
            <a:off x="714348" y="2857496"/>
            <a:ext cx="7843838" cy="3571900"/>
          </a:xfrm>
        </p:spPr>
        <p:txBody>
          <a:bodyPr anchor="t">
            <a:noAutofit/>
          </a:bodyPr>
          <a:lstStyle/>
          <a:p>
            <a:pPr algn="l"/>
            <a:r>
              <a:rPr lang="en-GB" sz="2000" b="1" dirty="0" smtClean="0">
                <a:solidFill>
                  <a:srgbClr val="666666"/>
                </a:solidFill>
              </a:rPr>
              <a:t/>
            </a:r>
            <a:r>
              <a:rPr lang="en-GB" b="1" sz="2000" dirty="0" smtClean="0">
                <a:solidFill>
                  <a:srgbClr val="666666"/>
                </a:solidFill>
              </a:rPr>
              <a:t>(2</a:t>
            </a:r>
            <a:r>
              <a:rPr lang="en-GB" b="1" i="1" sz="2000" baseline="0" dirty="0" smtClean="0">
                <a:solidFill>
                  <a:srgbClr val="666666"/>
                </a:solidFill>
              </a:rPr>
              <a:t>E</a:t>
            </a:r>
            <a:r>
              <a:rPr lang="en-GB" b="1" i="0" sz="2000" baseline="0" dirty="0" smtClean="0">
                <a:solidFill>
                  <a:srgbClr val="666666"/>
                </a:solidFill>
              </a:rPr>
              <a:t>)-1-[5-Methyl-1-(4-methyl­phen­yl)-1</a:t>
            </a:r>
            <a:r>
              <a:rPr lang="en-GB" b="1" i="1" sz="2000" baseline="0" dirty="0" smtClean="0">
                <a:solidFill>
                  <a:srgbClr val="666666"/>
                </a:solidFill>
              </a:rPr>
              <a:t>H</a:t>
            </a:r>
            <a:r>
              <a:rPr lang="en-GB" b="1" i="0" sz="2000" baseline="0" dirty="0" smtClean="0">
                <a:solidFill>
                  <a:srgbClr val="666666"/>
                </a:solidFill>
              </a:rPr>
              <a:t>-1,2,3-triazol-4-yl]-3-[4-(piperidin-1-yl)phen­yl]prop-2-en-1-one</a:t>
            </a:r>
            <a:endParaRPr lang="en-GB" sz="2000" dirty="0"/>
          </a:p>
          <a:p>
            <a:pPr algn="l"/>
            <a:r>
              <a:rPr lang="en-GB" sz="1400" dirty="0" smtClean="0">
                <a:solidFill>
                  <a:srgbClr val="595959"/>
                </a:solidFill>
              </a:rPr>
              <a:t/>
            </a:r>
            <a:endParaRPr lang="en-GB" sz="1400" dirty="0"/>
          </a:p>
          <a:p>
            <a:pPr algn="l"/>
            <a:r>
              <a:rPr lang="en-GB" sz="1600" b="1" dirty="0" smtClean="0">
                <a:solidFill>
                  <a:srgbClr val="595959"/>
                </a:solidFill>
              </a:rPr>
              <a:t/>
            </a:r>
            <a:r>
              <a:rPr lang="en-GB" sz="1600" b="1" dirty="0" smtClean="0">
                <a:solidFill>
                  <a:srgbClr val="401434"/>
                </a:solidFill>
              </a:rPr>
              <a:t>B. F. Abdel-Wahab, E. Abdel-Latif, S. W. Ng and E. R. T. Tiekink</a:t>
            </a:r>
            <a:endParaRPr lang="en-GB" sz="1400" dirty="0"/>
          </a:p>
        </p:txBody>
      </p:sp>
      <p:sp>
        <p:nvSpPr>
          <p:cNvPr id="3" name="Journal Reference"/>
          <p:cNvSpPr>
            <a:spLocks noGrp="1"/>
          </p:cNvSpPr>
          <p:nvPr>
            <p:ph type="subTitle" idx="1"/>
          </p:nvPr>
        </p:nvSpPr>
        <p:spPr>
          <a:xfrm>
            <a:off x="714348" y="2071678"/>
            <a:ext cx="7858180" cy="625624"/>
          </a:xfrm>
        </p:spPr>
        <p:txBody>
          <a:bodyPr>
            <a:normAutofit/>
          </a:bodyPr>
          <a:lstStyle/>
          <a:p>
            <a:pPr algn="l"/>
            <a:r>
              <a:rPr lang="en-GB" sz="1600" b="1" dirty="0" smtClean="0">
                <a:solidFill>
                  <a:srgbClr val="990000"/>
                </a:solidFill>
              </a:rPr>
              <a:t/>
            </a:r>
            <a:r>
              <a:rPr lang="en-GB" sz="1600" b="1" dirty="0" smtClean="0">
                <a:solidFill>
                  <a:srgbClr val="401434"/>
                </a:solidFill>
              </a:rPr>
              <a:t>Volume 69</a:t>
            </a:r>
            <a:r>
              <a:rPr lang="en-GB" sz="1600" dirty="0" smtClean="0">
                <a:solidFill>
                  <a:srgbClr val="595959"/>
                </a:solidFill>
              </a:rPr>
              <a:t> | </a:t>
            </a:r>
            <a:r>
              <a:rPr lang="en-GB" sz="1600" b="1" dirty="0" smtClean="0">
                <a:solidFill>
                  <a:srgbClr val="401434"/>
                </a:solidFill>
              </a:rPr>
              <a:t>Part 5</a:t>
            </a:r>
            <a:r>
              <a:rPr lang="en-GB" sz="1600" dirty="0" smtClean="0">
                <a:solidFill>
                  <a:srgbClr val="595959"/>
                </a:solidFill>
              </a:rPr>
              <a:t> | </a:t>
            </a:r>
            <a:r>
              <a:rPr lang="en-GB" sz="1600" dirty="0" smtClean="0">
                <a:solidFill>
                  <a:srgbClr val="401434"/>
                </a:solidFill>
              </a:rPr>
              <a:t>May 2013</a:t>
            </a:r>
            <a:r>
              <a:rPr lang="en-GB" sz="1600" dirty="0" smtClean="0">
                <a:solidFill>
                  <a:srgbClr val="595959"/>
                </a:solidFill>
              </a:rPr>
              <a:t> | </a:t>
            </a:r>
            <a:r>
              <a:rPr lang="en-GB" sz="1600" dirty="0" smtClean="0">
                <a:solidFill>
                  <a:srgbClr val="401434"/>
                </a:solidFill>
              </a:rPr>
              <a:t>Pages o639–o640</a:t>
            </a:r>
            <a:r>
              <a:rPr lang="en-GB" sz="1600" dirty="0" smtClean="0">
                <a:solidFill>
                  <a:srgbClr val="595959"/>
                </a:solidFill>
              </a:rPr>
              <a:t> | </a:t>
            </a:r>
            <a:r>
              <a:rPr lang="en-GB" sz="1600" dirty="0" smtClean="0">
                <a:solidFill>
                  <a:srgbClr val="401434"/>
                </a:solidFill>
              </a:rPr>
              <a:t>10.1107/S1600536813008258</a:t>
            </a:r>
            <a:endParaRPr lang="en-GB" sz="1600" dirty="0">
              <a:solidFill>
                <a:srgbClr val="FF0000"/>
              </a:solidFill>
            </a:endParaRPr>
          </a:p>
        </p:txBody>
      </p:sp>
      <p:pic>
        <p:nvPicPr>
          <p:cNvPr id="4" name="Journal Logo" descr="IUCr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85786" y="714356"/>
            <a:ext cx="3832002" cy="114300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9</Words>
  <Application>Microsoft Office PowerPoint</Application>
  <PresentationFormat>On-screen Show (4:3)</PresentationFormat>
  <Paragraphs>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Figure title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title</dc:title>
  <dc:creator>simon</dc:creator>
  <cp:lastModifiedBy>simon</cp:lastModifiedBy>
  <cp:revision>6</cp:revision>
  <dcterms:created xsi:type="dcterms:W3CDTF">2014-12-05T16:09:44Z</dcterms:created>
  <dcterms:modified xsi:type="dcterms:W3CDTF">2014-12-09T11:44:25Z</dcterms:modified>
</cp:coreProperties>
</file>