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gif" ContentType="image/gif"/>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1.xml" ContentType="application/vnd.openxmlformats-officedocument.presentationml.slide+xml"/>
  <Override PartName="/ppt/notesSlides/notesSlide1.xml" ContentType="application/vnd.openxmlformats-officedocument.presentationml.notesSlide+xml"/>
  <Override PartName="/ppt/slides/slide2.xml" ContentType="application/vnd.openxmlformats-officedocument.presentationml.slide+xml"/>
  <Override PartName="/ppt/notesSlides/notesSlide2.xml" ContentType="application/vnd.openxmlformats-officedocument.presentationml.notesSlide+xml"/>
  <Override PartName="/ppt/slides/slide3.xml" ContentType="application/vnd.openxmlformats-officedocument.presentationml.slide+xml"/>
  <Override PartName="/ppt/notesSlides/notesSlide3.xml" ContentType="application/vnd.openxmlformats-officedocument.presentationml.notesSlide+xml"/>
  <Override PartName="/ppt/slides/slide4.xml" ContentType="application/vnd.openxmlformats-officedocument.presentationml.slide+xml"/>
  <Override PartName="/ppt/notesSlides/notesSlide4.xml" ContentType="application/vnd.openxmlformats-officedocument.presentationml.notesSlide+xml"/>
  <Override PartName="/ppt/slides/slide5.xml" ContentType="application/vnd.openxmlformats-officedocument.presentationml.slide+xml"/>
  <Override PartName="/ppt/notesSlides/notesSlide5.xml" ContentType="application/vnd.openxmlformats-officedocument.presentationml.notesSlide+xml"/>
  <Override PartName="/ppt/slides/slide6.xml" ContentType="application/vnd.openxmlformats-officedocument.presentationml.slide+xml"/>
  <Override PartName="/ppt/notesSlides/notesSlide6.xml" ContentType="application/vnd.openxmlformats-officedocument.presentationml.notesSlide+xml"/>
  <Override PartName="/ppt/slides/slide7.xml" ContentType="application/vnd.openxmlformats-officedocument.presentationml.slide+xml"/>
  <Override PartName="/ppt/notesSlides/notesSlide7.xml" ContentType="application/vnd.openxmlformats-officedocument.presentationml.notesSlide+xml"/>
  <Override PartName="/ppt/slides/slide8.xml" ContentType="application/vnd.openxmlformats-officedocument.presentationml.slide+xml"/>
  <Override PartName="/ppt/notesSlides/notesSlide8.xml" ContentType="application/vnd.openxmlformats-officedocument.presentationml.notesSlide+xml"/>
  <Override PartName="/ppt/slides/slideabstract.xml" ContentType="application/vnd.openxmlformats-officedocument.presentationml.slide+xml"/>
  <Override PartName="/ppt/notesSlides/notesSlideabstract.xml" ContentType="application/vnd.openxmlformats-officedocument.presentationml.notesSlide+xml"/>
  <Override PartName="/ppt/slides/slidecover.xml" ContentType="application/vnd.openxmlformats-officedocument.presentationml.slide+xml"/>
  <Override PartName="/ppt/notesSlides/notesSlidecover.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1000" r:id="rIdCover"/>
    <p:sldId id="1001" r:id="rIdAbstract"/>
    <p:sldId id="256" r:id="rId90"/>
    <p:sldId id="257" r:id="rId91"/>
    <p:sldId id="258" r:id="rId92"/>
    <p:sldId id="259" r:id="rId93"/>
    <p:sldId id="260" r:id="rId94"/>
    <p:sldId id="261" r:id="rId95"/>
    <p:sldId id="262" r:id="rId96"/>
    <p:sldId id="263" r:id="rId9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498" y="12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0" Type="http://schemas.openxmlformats.org/officeDocument/2006/relationships/slide" Target="slides/slide1.xml"/><Relationship Id="rId91" Type="http://schemas.openxmlformats.org/officeDocument/2006/relationships/slide" Target="slides/slide2.xml"/><Relationship Id="rId92" Type="http://schemas.openxmlformats.org/officeDocument/2006/relationships/slide" Target="slides/slide3.xml"/><Relationship Id="rId93" Type="http://schemas.openxmlformats.org/officeDocument/2006/relationships/slide" Target="slides/slide4.xml"/><Relationship Id="rId94" Type="http://schemas.openxmlformats.org/officeDocument/2006/relationships/slide" Target="slides/slide5.xml"/><Relationship Id="rId95" Type="http://schemas.openxmlformats.org/officeDocument/2006/relationships/slide" Target="slides/slide6.xml"/><Relationship Id="rId96" Type="http://schemas.openxmlformats.org/officeDocument/2006/relationships/slide" Target="slides/slide7.xml"/><Relationship Id="rId97" Type="http://schemas.openxmlformats.org/officeDocument/2006/relationships/slide" Target="slides/slide8.xml"/><Relationship Id="rIdAbstract" Type="http://schemas.openxmlformats.org/officeDocument/2006/relationships/slide" Target="slides/slideabstract.xml"/><Relationship Id="rIdCover" Type="http://schemas.openxmlformats.org/officeDocument/2006/relationships/slide" Target="slides/slidecover.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D88E22-B339-4D1F-9AA1-A55FBF89BA4D}" type="datetimeFigureOut">
              <a:rPr lang="en-GB" smtClean="0"/>
              <a:pPr/>
              <a:t>09/12/2014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D34A19-1034-4F07-BCD4-05E5E1DABBFE}"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abstract.xml.rels><?xml version="1.0" encoding="UTF-8" standalone="yes"?>
<Relationships xmlns="http://schemas.openxmlformats.org/package/2006/relationships"><Relationship Id="rId2" Type="http://schemas.openxmlformats.org/officeDocument/2006/relationships/slide" Target="../slides/slideabstract.xml"/><Relationship Id="rId1" Type="http://schemas.openxmlformats.org/officeDocument/2006/relationships/notesMaster" Target="../notesMasters/notesMaster1.xml"/></Relationships>

</file>

<file path=ppt/notesSlides/_rels/notesSlidecover.xml.rels><?xml version="1.0" encoding="UTF-8" standalone="yes"?>
<Relationships xmlns="http://schemas.openxmlformats.org/package/2006/relationships"><Relationship Id="rId2" Type="http://schemas.openxmlformats.org/officeDocument/2006/relationships/slide" Target="../slides/slidecover.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Schematic of the TRF-XAFS system. The incident X-rays come from the left side and the fluorescent X-rays are analysed by BCLA. The BCLA is covered with a lead sheet, except for its entrance and exit windows. [Wakisaka, Y., Hu, B., Kido, D., Al Rashid, M. H., Chen, W., Dong, K., Wada, T., Bharate, B., Yuan, Q., Mukai, S., Takeichi, Y., Takakusagi, S. and Asakura, K. (2020). J. Synchrotron Rad. 27, 1618-1625.   10.1107/S1600577520011170]</a:t>
            </a:r>
            <a:endParaRPr lang="en-GB" dirty="0"/>
          </a:p>
        </p:txBody>
      </p:sp>
      <p:sp>
        <p:nvSpPr>
          <p:cNvPr id="4" name="Slide Number Placeholder 3"/>
          <p:cNvSpPr>
            <a:spLocks noGrp="1"/>
          </p:cNvSpPr>
          <p:nvPr>
            <p:ph type="sldNum" sz="quarter" idx="10"/>
          </p:nvPr>
        </p:nvSpPr>
        <p:spPr/>
        <p:txBody>
          <a:bodyPr/>
          <a:lstStyle/>
          <a:p>
            <a:fld id="{9FD34A19-1034-4F07-BCD4-05E5E1DABBFE}" type="slidenum">
              <a:rPr lang="en-GB" smtClean="0"/>
              <a:pPr/>
              <a:t>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TRF-XAFS spectrum of Pt/Au/Si measured by SDD without the BCLA. The SDD energy window was set in the range 9.1–9.5 keV. [Wakisaka, Y., Hu, B., Kido, D., Al Rashid, M. H., Chen, W., Dong, K., Wada, T., Bharate, B., Yuan, Q., Mukai, S., Takeichi, Y., Takakusagi, S. and Asakura, K. (2020). J. Synchrotron Rad. 27, 1618-1625.   10.1107/S1600577520011170]</a:t>
            </a:r>
            <a:endParaRPr lang="en-GB" dirty="0"/>
          </a:p>
        </p:txBody>
      </p:sp>
      <p:sp>
        <p:nvSpPr>
          <p:cNvPr id="4" name="Slide Number Placeholder 3"/>
          <p:cNvSpPr>
            <a:spLocks noGrp="1"/>
          </p:cNvSpPr>
          <p:nvPr>
            <p:ph type="sldNum" sz="quarter" idx="10"/>
          </p:nvPr>
        </p:nvSpPr>
        <p:spPr/>
        <p:txBody>
          <a:bodyPr/>
          <a:lstStyle/>
          <a:p>
            <a:fld id="{9FD34A19-1034-4F07-BCD4-05E5E1DABBFE}" type="slidenum">
              <a:rPr lang="en-GB" smtClean="0"/>
              <a:pPr/>
              <a:t>1</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TRF-XAFS spectrum of Pt/Au/Si measured with the BCLA and SDD. [Wakisaka, Y., Hu, B., Kido, D., Al Rashid, M. H., Chen, W., Dong, K., Wada, T., Bharate, B., Yuan, Q., Mukai, S., Takeichi, Y., Takakusagi, S. and Asakura, K. (2020). J. Synchrotron Rad. 27, 1618-1625.   10.1107/S1600577520011170]</a:t>
            </a:r>
            <a:endParaRPr lang="en-GB" dirty="0"/>
          </a:p>
        </p:txBody>
      </p:sp>
      <p:sp>
        <p:nvSpPr>
          <p:cNvPr id="4" name="Slide Number Placeholder 3"/>
          <p:cNvSpPr>
            <a:spLocks noGrp="1"/>
          </p:cNvSpPr>
          <p:nvPr>
            <p:ph type="sldNum" sz="quarter" idx="10"/>
          </p:nvPr>
        </p:nvSpPr>
        <p:spPr/>
        <p:txBody>
          <a:bodyPr/>
          <a:lstStyle/>
          <a:p>
            <a:fld id="{9FD34A19-1034-4F07-BCD4-05E5E1DABBFE}" type="slidenum">
              <a:rPr lang="en-GB" smtClean="0"/>
              <a:pPr/>
              <a:t>1</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XAFS oscillations [χ(k)] for Pt/Au/Si (a) with and (b) without BCLA. [Wakisaka, Y., Hu, B., Kido, D., Al Rashid, M. H., Chen, W., Dong, K., Wada, T., Bharate, B., Yuan, Q., Mukai, S., Takeichi, Y., Takakusagi, S. and Asakura, K. (2020). J. Synchrotron Rad. 27, 1618-1625.   10.1107/S1600577520011170]</a:t>
            </a:r>
            <a:endParaRPr lang="en-GB" dirty="0"/>
          </a:p>
        </p:txBody>
      </p:sp>
      <p:sp>
        <p:nvSpPr>
          <p:cNvPr id="4" name="Slide Number Placeholder 3"/>
          <p:cNvSpPr>
            <a:spLocks noGrp="1"/>
          </p:cNvSpPr>
          <p:nvPr>
            <p:ph type="sldNum" sz="quarter" idx="10"/>
          </p:nvPr>
        </p:nvSpPr>
        <p:spPr/>
        <p:txBody>
          <a:bodyPr/>
          <a:lstStyle/>
          <a:p>
            <a:fld id="{9FD34A19-1034-4F07-BCD4-05E5E1DABBFE}" type="slidenum">
              <a:rPr lang="en-GB" smtClean="0"/>
              <a:pPr/>
              <a:t>1</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Spectra of X-rays detected by SDD. The red and black curves correspond to the incident X-ray energy before (11300 eV) and after (12100 eV) the Au edge, respectively; the peaks at 9442 eV and 9628 eV correspond to Pt and Au Lα, respectively. [Wakisaka, Y., Hu, B., Kido, D., Al Rashid, M. H., Chen, W., Dong, K., Wada, T., Bharate, B., Yuan, Q., Mukai, S., Takeichi, Y., Takakusagi, S. and Asakura, K. (2020). J. Synchrotron Rad. 27, 1618-1625.   10.1107/S1600577520011170]</a:t>
            </a:r>
            <a:endParaRPr lang="en-GB" dirty="0"/>
          </a:p>
        </p:txBody>
      </p:sp>
      <p:sp>
        <p:nvSpPr>
          <p:cNvPr id="4" name="Slide Number Placeholder 3"/>
          <p:cNvSpPr>
            <a:spLocks noGrp="1"/>
          </p:cNvSpPr>
          <p:nvPr>
            <p:ph type="sldNum" sz="quarter" idx="10"/>
          </p:nvPr>
        </p:nvSpPr>
        <p:spPr/>
        <p:txBody>
          <a:bodyPr/>
          <a:lstStyle/>
          <a:p>
            <a:fld id="{9FD34A19-1034-4F07-BCD4-05E5E1DABBFE}" type="slidenum">
              <a:rPr lang="en-GB" smtClean="0"/>
              <a:pPr/>
              <a:t>1</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 Photon energy dependence of the total excitation X-ray intensity (It) with various critical angles (a)–(g) calculated based on the atomic scattering factors (Gullikson, 2001; Henke et al., 1993; Nelson et al., 1994). (h) Photon energy dependence of the critical angle. [Wakisaka, Y., Hu, B., Kido, D., Al Rashid, M. H., Chen, W., Dong, K., Wada, T., Bharate, B., Yuan, Q., Mukai, S., Takeichi, Y., Takakusagi, S. and Asakura, K. (2020). J. Synchrotron Rad. 27, 1618-1625.   10.1107/S1600577520011170]</a:t>
            </a:r>
            <a:endParaRPr lang="en-GB" dirty="0"/>
          </a:p>
        </p:txBody>
      </p:sp>
      <p:sp>
        <p:nvSpPr>
          <p:cNvPr id="4" name="Slide Number Placeholder 3"/>
          <p:cNvSpPr>
            <a:spLocks noGrp="1"/>
          </p:cNvSpPr>
          <p:nvPr>
            <p:ph type="sldNum" sz="quarter" idx="10"/>
          </p:nvPr>
        </p:nvSpPr>
        <p:spPr/>
        <p:txBody>
          <a:bodyPr/>
          <a:lstStyle/>
          <a:p>
            <a:fld id="{9FD34A19-1034-4F07-BCD4-05E5E1DABBFE}" type="slidenum">
              <a:rPr lang="en-GB" smtClean="0"/>
              <a:pPr/>
              <a:t>1</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XAFS spectrum after absorption correction based on the experimental absorption data of (a) Au foil and (b) k3χ(k) (black-broken and green-solid lines are for uncorrected and corrected spectra, respectively). [Wakisaka, Y., Hu, B., Kido, D., Al Rashid, M. H., Chen, W., Dong, K., Wada, T., Bharate, B., Yuan, Q., Mukai, S., Takeichi, Y., Takakusagi, S. and Asakura, K. (2020). J. Synchrotron Rad. 27, 1618-1625.   10.1107/S1600577520011170]</a:t>
            </a:r>
            <a:endParaRPr lang="en-GB" dirty="0"/>
          </a:p>
        </p:txBody>
      </p:sp>
      <p:sp>
        <p:nvSpPr>
          <p:cNvPr id="4" name="Slide Number Placeholder 3"/>
          <p:cNvSpPr>
            <a:spLocks noGrp="1"/>
          </p:cNvSpPr>
          <p:nvPr>
            <p:ph type="sldNum" sz="quarter" idx="10"/>
          </p:nvPr>
        </p:nvSpPr>
        <p:spPr/>
        <p:txBody>
          <a:bodyPr/>
          <a:lstStyle/>
          <a:p>
            <a:fld id="{9FD34A19-1034-4F07-BCD4-05E5E1DABBFE}" type="slidenum">
              <a:rPr lang="en-GB" smtClean="0"/>
              <a:pPr/>
              <a:t>1</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XANES spectra of 0.1 ML Pt on Au under −0.16 VAg/AgCl potential. The electrolyte was 0.1 ML HClO4 and the accumulation time was 100 s per point. [Wakisaka, Y., Hu, B., Kido, D., Al Rashid, M. H., Chen, W., Dong, K., Wada, T., Bharate, B., Yuan, Q., Mukai, S., Takeichi, Y., Takakusagi, S. and Asakura, K. (2020). J. Synchrotron Rad. 27, 1618-1625.   10.1107/S1600577520011170]</a:t>
            </a:r>
            <a:endParaRPr lang="en-GB" dirty="0"/>
          </a:p>
        </p:txBody>
      </p:sp>
      <p:sp>
        <p:nvSpPr>
          <p:cNvPr id="4" name="Slide Number Placeholder 3"/>
          <p:cNvSpPr>
            <a:spLocks noGrp="1"/>
          </p:cNvSpPr>
          <p:nvPr>
            <p:ph type="sldNum" sz="quarter" idx="10"/>
          </p:nvPr>
        </p:nvSpPr>
        <p:spPr/>
        <p:txBody>
          <a:bodyPr/>
          <a:lstStyle/>
          <a:p>
            <a:fld id="{9FD34A19-1034-4F07-BCD4-05E5E1DABBFE}" type="slidenum">
              <a:rPr lang="en-GB" smtClean="0"/>
              <a:pPr/>
              <a:t>1</a:t>
            </a:fld>
            <a:endParaRPr lang="en-GB"/>
          </a:p>
        </p:txBody>
      </p:sp>
    </p:spTree>
  </p:cSld>
  <p:clrMapOvr>
    <a:masterClrMapping/>
  </p:clrMapOvr>
</p:notes>
</file>

<file path=ppt/notesSlides/notesSlideabstract.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 bent crystal Laue analyser (BCLA) is an X-ray energy analyser used for fluorescence X-ray absorption fine-structure (XAFS) spectroscopy to separate the fluorescence X-ray emission line of a target atom from the elastic scattering X-rays and other fluorescence emission lines. Here, the feasibility of the BCLA for total reflection fluorescence XAFS (TRF-XAFS), which has a long X-ray footprint on the substrate surface owing to grazing incidence, was tested. The focal line of the BCLA was adjusted on the X-ray footprint and the XAFS signal for one monolayer of Pt deposited on a 60 nm Au film with high sensitivity was obtained. Although range-extended XAFS was expected by the rejection of Au fluorescence arising from the Au substrate, a small glitch was found in the Au L3 edge because of the sudden change of the complex refraction index of the Au substrate at the Au edge. This abnormal spectrum feature can be removed by reflectivity correction using Au foil absorption data. BCLA combined with TRF-XAFS spectroscopy (BCLA + TRF-XAFS) is a new technique for the in situ surface analysis of highly dispersed systems even in the presence of a liquid overlayer.</a:t>
            </a:r>
            <a:endParaRPr lang="en-GB" dirty="0"/>
          </a:p>
        </p:txBody>
      </p:sp>
      <p:sp>
        <p:nvSpPr>
          <p:cNvPr id="4" name="Slide Number Placeholder 3"/>
          <p:cNvSpPr>
            <a:spLocks noGrp="1"/>
          </p:cNvSpPr>
          <p:nvPr>
            <p:ph type="sldNum" sz="quarter" idx="10"/>
          </p:nvPr>
        </p:nvSpPr>
        <p:spPr/>
        <p:txBody>
          <a:bodyPr/>
          <a:lstStyle/>
          <a:p>
            <a:fld id="{9FD34A19-1034-4F07-BCD4-05E5E1DABBFE}" type="slidenum">
              <a:rPr lang="en-GB" smtClean="0"/>
              <a:pPr/>
              <a:t>1</a:t>
            </a:fld>
            <a:endParaRPr lang="en-GB"/>
          </a:p>
        </p:txBody>
      </p:sp>
    </p:spTree>
  </p:cSld>
  <p:clrMapOvr>
    <a:masterClrMapping/>
  </p:clrMapOvr>
</p:notes>
</file>

<file path=ppt/notesSlides/notesSlidecover.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 bent crystal Laue analyser combined with total reflection fluorescence X-ray absorption fine structure is a promising technique for in situ surface analysis of highly dispersed systems even in the presence of solution.</a:t>
            </a:r>
            <a:endParaRPr lang="en-GB" dirty="0"/>
          </a:p>
        </p:txBody>
      </p:sp>
      <p:sp>
        <p:nvSpPr>
          <p:cNvPr id="4" name="Slide Number Placeholder 3"/>
          <p:cNvSpPr>
            <a:spLocks noGrp="1"/>
          </p:cNvSpPr>
          <p:nvPr>
            <p:ph type="sldNum" sz="quarter" idx="10"/>
          </p:nvPr>
        </p:nvSpPr>
        <p:spPr/>
        <p:txBody>
          <a:bodyPr/>
          <a:lstStyle/>
          <a:p>
            <a:fld id="{9FD34A19-1034-4F07-BCD4-05E5E1DABBFE}" type="slidenum">
              <a:rPr lang="en-GB" smtClean="0"/>
              <a:pPr/>
              <a:t>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17F767C-1609-4890-943F-06C1AAE54CED}" type="datetimeFigureOut">
              <a:rPr lang="en-GB" smtClean="0"/>
              <a:pPr/>
              <a:t>09/12/2014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64A4F9-9CFA-4165-B04F-80B53FA76C5E}"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17F767C-1609-4890-943F-06C1AAE54CED}" type="datetimeFigureOut">
              <a:rPr lang="en-GB" smtClean="0"/>
              <a:pPr/>
              <a:t>09/12/2014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64A4F9-9CFA-4165-B04F-80B53FA76C5E}"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17F767C-1609-4890-943F-06C1AAE54CED}" type="datetimeFigureOut">
              <a:rPr lang="en-GB" smtClean="0"/>
              <a:pPr/>
              <a:t>09/12/2014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64A4F9-9CFA-4165-B04F-80B53FA76C5E}"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17F767C-1609-4890-943F-06C1AAE54CED}" type="datetimeFigureOut">
              <a:rPr lang="en-GB" smtClean="0"/>
              <a:pPr/>
              <a:t>09/12/2014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64A4F9-9CFA-4165-B04F-80B53FA76C5E}"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7F767C-1609-4890-943F-06C1AAE54CED}" type="datetimeFigureOut">
              <a:rPr lang="en-GB" smtClean="0"/>
              <a:pPr/>
              <a:t>09/12/2014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64A4F9-9CFA-4165-B04F-80B53FA76C5E}"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17F767C-1609-4890-943F-06C1AAE54CED}" type="datetimeFigureOut">
              <a:rPr lang="en-GB" smtClean="0"/>
              <a:pPr/>
              <a:t>09/12/2014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64A4F9-9CFA-4165-B04F-80B53FA76C5E}"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17F767C-1609-4890-943F-06C1AAE54CED}" type="datetimeFigureOut">
              <a:rPr lang="en-GB" smtClean="0"/>
              <a:pPr/>
              <a:t>09/12/2014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764A4F9-9CFA-4165-B04F-80B53FA76C5E}"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17F767C-1609-4890-943F-06C1AAE54CED}" type="datetimeFigureOut">
              <a:rPr lang="en-GB" smtClean="0"/>
              <a:pPr/>
              <a:t>09/12/2014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764A4F9-9CFA-4165-B04F-80B53FA76C5E}"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7F767C-1609-4890-943F-06C1AAE54CED}" type="datetimeFigureOut">
              <a:rPr lang="en-GB" smtClean="0"/>
              <a:pPr/>
              <a:t>09/12/2014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764A4F9-9CFA-4165-B04F-80B53FA76C5E}"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7F767C-1609-4890-943F-06C1AAE54CED}" type="datetimeFigureOut">
              <a:rPr lang="en-GB" smtClean="0"/>
              <a:pPr/>
              <a:t>09/12/2014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64A4F9-9CFA-4165-B04F-80B53FA76C5E}"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7F767C-1609-4890-943F-06C1AAE54CED}" type="datetimeFigureOut">
              <a:rPr lang="en-GB" smtClean="0"/>
              <a:pPr/>
              <a:t>09/12/2014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64A4F9-9CFA-4165-B04F-80B53FA76C5E}"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7F767C-1609-4890-943F-06C1AAE54CED}" type="datetimeFigureOut">
              <a:rPr lang="en-GB" smtClean="0"/>
              <a:pPr/>
              <a:t>09/12/2014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64A4F9-9CFA-4165-B04F-80B53FA76C5E}"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dx.doi.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dx.doi.org/"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dx.doi.org/"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dx.doi.org/"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dx.doi.org/"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dx.doi.org/"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dx.doi.org/"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dx.doi.org/"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1.png"/></Relationships>

</file>

<file path=ppt/slides/_rels/slideabstract.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abstract.xml"/><Relationship Id="rId1" Type="http://schemas.openxmlformats.org/officeDocument/2006/relationships/slideLayout" Target="../slideLayouts/slideLayout1.xml"/></Relationships>

</file>

<file path=ppt/slides/_rels/slidecover.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cover.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ption 1"/>
          <p:cNvSpPr>
            <a:spLocks noGrp="1"/>
          </p:cNvSpPr>
          <p:nvPr>
            <p:ph type="ctrTitle"/>
          </p:nvPr>
        </p:nvSpPr>
        <p:spPr>
          <a:xfrm>
            <a:off x="683568" y="332656"/>
            <a:ext cx="7772400" cy="576064"/>
          </a:xfrm>
        </p:spPr>
        <p:txBody>
          <a:bodyPr>
            <a:normAutofit/>
          </a:bodyPr>
          <a:lstStyle/>
          <a:p>
            <a:r>
              <a:rPr lang="en-GB" sz="1400" dirty="0" smtClean="0"/>
              <a:t/>
            </a:r>
            <a:r>
              <a:rPr lang="en-GB" b="0" sz="1400" dirty="0" smtClean="0">
                <a:solidFill>
                  <a:srgbClr val="595959"/>
                </a:solidFill>
              </a:rPr>
              <a:t>Figure 1. Schematic of the TRF-XAFS system. The incident X-rays come from the left side and the fluorescent X-rays are analysed by BCLA. The BCLA is covered with a lead sheet, except for its entrance and  ...</a:t>
            </a:r>
            <a:endParaRPr lang="en-GB" sz="1400" dirty="0"/>
          </a:p>
        </p:txBody>
      </p:sp>
      <p:sp>
        <p:nvSpPr>
          <p:cNvPr id="3" name="Journal Reference 1"/>
          <p:cNvSpPr>
            <a:spLocks noGrp="1"/>
          </p:cNvSpPr>
          <p:nvPr>
            <p:ph type="subTitle" idx="1"/>
          </p:nvPr>
        </p:nvSpPr>
        <p:spPr>
          <a:xfrm>
            <a:off x="2483768" y="6093296"/>
            <a:ext cx="6264696" cy="625624"/>
          </a:xfrm>
        </p:spPr>
        <p:txBody>
          <a:bodyPr>
            <a:normAutofit/>
          </a:bodyPr>
          <a:lstStyle/>
          <a:p>
            <a:pPr algn="r"/>
            <a:r>
              <a:rPr lang="en-GB" sz="1400" dirty="0" smtClean="0"/>
              <a:t> </a:t>
            </a:r>
            <a:r>
              <a:rPr lang="en-GB" sz="1400" b="1" dirty="0" smtClean="0">
                <a:solidFill>
                  <a:srgbClr val="162d41"/>
                </a:solidFill>
              </a:rPr>
              <a:t>Wakisaka </a:t>
            </a:r>
            <a:r>
              <a:rPr lang="en-GB" sz="1400" b="1" i="1" dirty="0" smtClean="0">
                <a:solidFill>
                  <a:srgbClr val="162d41"/>
                </a:solidFill>
              </a:rPr>
              <a:t>et al.</a:t>
            </a:r>
          </a:p>
          <a:p>
            <a:pPr algn="r"/>
            <a:r>
              <a:rPr lang="en-GB" sz="1200" dirty="0" smtClean="0">
                <a:solidFill>
                  <a:srgbClr val="FF0000"/>
                </a:solidFill>
              </a:rPr>
              <a:t> </a:t>
            </a:r>
            <a:r>
              <a:rPr lang="en-GB" sz="1200" dirty="0" smtClean="0">
                <a:solidFill>
                  <a:srgbClr val="FF0000"/>
                </a:solidFill>
              </a:rPr>
              <a:t/>
            </a:r>
            <a:r>
              <a:rPr lang="en-GB" sz="1200" b="1" dirty="0" smtClean="0">
                <a:solidFill>
                  <a:srgbClr val="162d41"/>
                </a:solidFill>
              </a:rPr>
              <a:t>Volume 27</a:t>
            </a:r>
            <a:r>
              <a:rPr lang="en-GB" sz="1200" dirty="0" smtClean="0">
                <a:solidFill>
                  <a:srgbClr val="595959"/>
                </a:solidFill>
              </a:rPr>
              <a:t> | </a:t>
            </a:r>
            <a:r>
              <a:rPr lang="en-GB" sz="1200" b="1" dirty="0" smtClean="0">
                <a:solidFill>
                  <a:srgbClr val="162d41"/>
                </a:solidFill>
              </a:rPr>
              <a:t>Part 6</a:t>
            </a:r>
            <a:r>
              <a:rPr lang="en-GB" sz="1200" dirty="0" smtClean="0">
                <a:solidFill>
                  <a:srgbClr val="595959"/>
                </a:solidFill>
              </a:rPr>
              <a:t> | </a:t>
            </a:r>
            <a:r>
              <a:rPr lang="en-GB" sz="1200" dirty="0" smtClean="0">
                <a:solidFill>
                  <a:srgbClr val="162d41"/>
                </a:solidFill>
              </a:rPr>
              <a:t>Novemeber 2020</a:t>
            </a:r>
            <a:r>
              <a:rPr lang="en-GB" sz="1200" dirty="0" smtClean="0">
                <a:solidFill>
                  <a:srgbClr val="595959"/>
                </a:solidFill>
              </a:rPr>
              <a:t> | </a:t>
            </a:r>
            <a:r>
              <a:rPr lang="en-GB" sz="1200" dirty="0" smtClean="0">
                <a:solidFill>
                  <a:srgbClr val="162d41"/>
                </a:solidFill>
              </a:rPr>
              <a:t>Pages 1618–1625</a:t>
            </a:r>
            <a:r>
              <a:rPr lang="en-GB" sz="1200" dirty="0" smtClean="0">
                <a:solidFill>
                  <a:srgbClr val="595959"/>
                </a:solidFill>
              </a:rPr>
              <a:t> | </a:t>
            </a:r>
            <a:r>
              <a:rPr lang="en-GB" sz="1200" dirty="0" smtClean="0">
                <a:solidFill>
                  <a:srgbClr val="162d41"/>
                </a:solidFill>
              </a:rPr>
              <a:t>10.1107/S1600577520011170</a:t>
            </a:r>
            <a:endParaRPr lang="en-GB" sz="1200" dirty="0">
              <a:solidFill>
                <a:srgbClr val="FF0000"/>
              </a:solidFill>
            </a:endParaRPr>
          </a:p>
        </p:txBody>
      </p:sp>
      <p:pic>
        <p:nvPicPr>
          <p:cNvPr id="4" name="Journal Logo 1" descr="IUCrlogo.png"/>
          <p:cNvPicPr>
            <a:picLocks noChangeAspect="1"/>
          </p:cNvPicPr>
          <p:nvPr/>
        </p:nvPicPr>
        <p:blipFill>
          <a:blip r:embed="rId4" cstate="print"/>
          <a:stretch>
            <a:fillRect/>
          </a:stretch>
        </p:blipFill>
        <p:spPr>
          <a:xfrm>
            <a:off x="395536" y="6021289"/>
            <a:ext cx="1944216" cy="579920"/>
          </a:xfrm>
          <a:prstGeom prst="rect">
            <a:avLst/>
          </a:prstGeom>
        </p:spPr>
      </p:pic>
      <p:pic>
        <p:nvPicPr>
          <p:cNvPr id="5" name="Figure 1" descr="IUCrfigure.png"/>
          <p:cNvPicPr>
            <a:picLocks noChangeAspect="1"/>
          </p:cNvPicPr>
          <p:nvPr/>
        </p:nvPicPr>
        <p:blipFill>
          <a:blip r:embed="rId5" cstate="print"/>
          <a:stretch>
            <a:fillRect/>
          </a:stretch>
        </p:blipFill>
        <p:spPr>
          <a:xfrm>
            <a:off x="467544" y="1159668"/>
            <a:ext cx="8208912" cy="461067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ption 2"/>
          <p:cNvSpPr>
            <a:spLocks noGrp="1"/>
          </p:cNvSpPr>
          <p:nvPr>
            <p:ph type="ctrTitle"/>
          </p:nvPr>
        </p:nvSpPr>
        <p:spPr>
          <a:xfrm>
            <a:off x="683568" y="332656"/>
            <a:ext cx="7772400" cy="576064"/>
          </a:xfrm>
        </p:spPr>
        <p:txBody>
          <a:bodyPr>
            <a:normAutofit/>
          </a:bodyPr>
          <a:lstStyle/>
          <a:p>
            <a:r>
              <a:rPr lang="en-GB" sz="1400" dirty="0" smtClean="0"/>
              <a:t/>
            </a:r>
            <a:r>
              <a:rPr lang="en-GB" b="0" sz="1400" dirty="0" smtClean="0">
                <a:solidFill>
                  <a:srgbClr val="595959"/>
                </a:solidFill>
              </a:rPr>
              <a:t>Figure 2. TRF-XAFS spectrum of Pt/Au/Si measured by SDD without the BCLA. The SDD energy window was set in the range 9.1–9.5 keV.</a:t>
            </a:r>
            <a:endParaRPr lang="en-GB" sz="1400" dirty="0"/>
          </a:p>
        </p:txBody>
      </p:sp>
      <p:sp>
        <p:nvSpPr>
          <p:cNvPr id="3" name="Journal Reference 2"/>
          <p:cNvSpPr>
            <a:spLocks noGrp="1"/>
          </p:cNvSpPr>
          <p:nvPr>
            <p:ph type="subTitle" idx="1"/>
          </p:nvPr>
        </p:nvSpPr>
        <p:spPr>
          <a:xfrm>
            <a:off x="2483768" y="6093296"/>
            <a:ext cx="6264696" cy="625624"/>
          </a:xfrm>
        </p:spPr>
        <p:txBody>
          <a:bodyPr>
            <a:normAutofit/>
          </a:bodyPr>
          <a:lstStyle/>
          <a:p>
            <a:pPr algn="r"/>
            <a:r>
              <a:rPr lang="en-GB" sz="1400" dirty="0" smtClean="0"/>
              <a:t> </a:t>
            </a:r>
            <a:r>
              <a:rPr lang="en-GB" sz="1400" b="1" dirty="0" smtClean="0">
                <a:solidFill>
                  <a:srgbClr val="162d41"/>
                </a:solidFill>
              </a:rPr>
              <a:t>Wakisaka </a:t>
            </a:r>
            <a:r>
              <a:rPr lang="en-GB" sz="1400" b="1" i="1" dirty="0" smtClean="0">
                <a:solidFill>
                  <a:srgbClr val="162d41"/>
                </a:solidFill>
              </a:rPr>
              <a:t>et al.</a:t>
            </a:r>
          </a:p>
          <a:p>
            <a:pPr algn="r"/>
            <a:r>
              <a:rPr lang="en-GB" sz="1200" dirty="0" smtClean="0">
                <a:solidFill>
                  <a:srgbClr val="FF0000"/>
                </a:solidFill>
              </a:rPr>
              <a:t> </a:t>
            </a:r>
            <a:r>
              <a:rPr lang="en-GB" sz="1200" dirty="0" smtClean="0">
                <a:solidFill>
                  <a:srgbClr val="FF0000"/>
                </a:solidFill>
              </a:rPr>
              <a:t/>
            </a:r>
            <a:r>
              <a:rPr lang="en-GB" sz="1200" b="1" dirty="0" smtClean="0">
                <a:solidFill>
                  <a:srgbClr val="162d41"/>
                </a:solidFill>
              </a:rPr>
              <a:t>Volume 27</a:t>
            </a:r>
            <a:r>
              <a:rPr lang="en-GB" sz="1200" dirty="0" smtClean="0">
                <a:solidFill>
                  <a:srgbClr val="595959"/>
                </a:solidFill>
              </a:rPr>
              <a:t> | </a:t>
            </a:r>
            <a:r>
              <a:rPr lang="en-GB" sz="1200" b="1" dirty="0" smtClean="0">
                <a:solidFill>
                  <a:srgbClr val="162d41"/>
                </a:solidFill>
              </a:rPr>
              <a:t>Part 6</a:t>
            </a:r>
            <a:r>
              <a:rPr lang="en-GB" sz="1200" dirty="0" smtClean="0">
                <a:solidFill>
                  <a:srgbClr val="595959"/>
                </a:solidFill>
              </a:rPr>
              <a:t> | </a:t>
            </a:r>
            <a:r>
              <a:rPr lang="en-GB" sz="1200" dirty="0" smtClean="0">
                <a:solidFill>
                  <a:srgbClr val="162d41"/>
                </a:solidFill>
              </a:rPr>
              <a:t>Novemeber 2020</a:t>
            </a:r>
            <a:r>
              <a:rPr lang="en-GB" sz="1200" dirty="0" smtClean="0">
                <a:solidFill>
                  <a:srgbClr val="595959"/>
                </a:solidFill>
              </a:rPr>
              <a:t> | </a:t>
            </a:r>
            <a:r>
              <a:rPr lang="en-GB" sz="1200" dirty="0" smtClean="0">
                <a:solidFill>
                  <a:srgbClr val="162d41"/>
                </a:solidFill>
              </a:rPr>
              <a:t>Pages 1618–1625</a:t>
            </a:r>
            <a:r>
              <a:rPr lang="en-GB" sz="1200" dirty="0" smtClean="0">
                <a:solidFill>
                  <a:srgbClr val="595959"/>
                </a:solidFill>
              </a:rPr>
              <a:t> | </a:t>
            </a:r>
            <a:r>
              <a:rPr lang="en-GB" sz="1200" dirty="0" smtClean="0">
                <a:solidFill>
                  <a:srgbClr val="162d41"/>
                </a:solidFill>
              </a:rPr>
              <a:t>10.1107/S1600577520011170</a:t>
            </a:r>
            <a:endParaRPr lang="en-GB" sz="1200" dirty="0">
              <a:solidFill>
                <a:srgbClr val="FF0000"/>
              </a:solidFill>
            </a:endParaRPr>
          </a:p>
        </p:txBody>
      </p:sp>
      <p:pic>
        <p:nvPicPr>
          <p:cNvPr id="4" name="Journal Logo 2" descr="IUCrlogo.png"/>
          <p:cNvPicPr>
            <a:picLocks noChangeAspect="1"/>
          </p:cNvPicPr>
          <p:nvPr/>
        </p:nvPicPr>
        <p:blipFill>
          <a:blip r:embed="rId4" cstate="print"/>
          <a:stretch>
            <a:fillRect/>
          </a:stretch>
        </p:blipFill>
        <p:spPr>
          <a:xfrm>
            <a:off x="395536" y="6021289"/>
            <a:ext cx="1944216" cy="579920"/>
          </a:xfrm>
          <a:prstGeom prst="rect">
            <a:avLst/>
          </a:prstGeom>
        </p:spPr>
      </p:pic>
      <p:pic>
        <p:nvPicPr>
          <p:cNvPr id="5" name="Figure 2" descr="IUCrfigure.png"/>
          <p:cNvPicPr>
            <a:picLocks noChangeAspect="1"/>
          </p:cNvPicPr>
          <p:nvPr/>
        </p:nvPicPr>
        <p:blipFill>
          <a:blip r:embed="rId5" cstate="print"/>
          <a:stretch>
            <a:fillRect/>
          </a:stretch>
        </p:blipFill>
        <p:spPr>
          <a:xfrm>
            <a:off x="1307276" y="1052736"/>
            <a:ext cx="6529447" cy="482453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ption 3"/>
          <p:cNvSpPr>
            <a:spLocks noGrp="1"/>
          </p:cNvSpPr>
          <p:nvPr>
            <p:ph type="ctrTitle"/>
          </p:nvPr>
        </p:nvSpPr>
        <p:spPr>
          <a:xfrm>
            <a:off x="683568" y="332656"/>
            <a:ext cx="7772400" cy="576064"/>
          </a:xfrm>
        </p:spPr>
        <p:txBody>
          <a:bodyPr>
            <a:normAutofit/>
          </a:bodyPr>
          <a:lstStyle/>
          <a:p>
            <a:r>
              <a:rPr lang="en-GB" sz="1400" dirty="0" smtClean="0"/>
              <a:t/>
            </a:r>
            <a:r>
              <a:rPr lang="en-GB" b="0" sz="1400" dirty="0" smtClean="0">
                <a:solidFill>
                  <a:srgbClr val="595959"/>
                </a:solidFill>
              </a:rPr>
              <a:t>Figure 3. TRF-XAFS spectrum of Pt/Au/Si measured with the BCLA and SDD.</a:t>
            </a:r>
            <a:endParaRPr lang="en-GB" sz="1400" dirty="0"/>
          </a:p>
        </p:txBody>
      </p:sp>
      <p:sp>
        <p:nvSpPr>
          <p:cNvPr id="3" name="Journal Reference 3"/>
          <p:cNvSpPr>
            <a:spLocks noGrp="1"/>
          </p:cNvSpPr>
          <p:nvPr>
            <p:ph type="subTitle" idx="1"/>
          </p:nvPr>
        </p:nvSpPr>
        <p:spPr>
          <a:xfrm>
            <a:off x="2483768" y="6093296"/>
            <a:ext cx="6264696" cy="625624"/>
          </a:xfrm>
        </p:spPr>
        <p:txBody>
          <a:bodyPr>
            <a:normAutofit/>
          </a:bodyPr>
          <a:lstStyle/>
          <a:p>
            <a:pPr algn="r"/>
            <a:r>
              <a:rPr lang="en-GB" sz="1400" dirty="0" smtClean="0"/>
              <a:t> </a:t>
            </a:r>
            <a:r>
              <a:rPr lang="en-GB" sz="1400" b="1" dirty="0" smtClean="0">
                <a:solidFill>
                  <a:srgbClr val="162d41"/>
                </a:solidFill>
              </a:rPr>
              <a:t>Wakisaka </a:t>
            </a:r>
            <a:r>
              <a:rPr lang="en-GB" sz="1400" b="1" i="1" dirty="0" smtClean="0">
                <a:solidFill>
                  <a:srgbClr val="162d41"/>
                </a:solidFill>
              </a:rPr>
              <a:t>et al.</a:t>
            </a:r>
          </a:p>
          <a:p>
            <a:pPr algn="r"/>
            <a:r>
              <a:rPr lang="en-GB" sz="1200" dirty="0" smtClean="0">
                <a:solidFill>
                  <a:srgbClr val="FF0000"/>
                </a:solidFill>
              </a:rPr>
              <a:t> </a:t>
            </a:r>
            <a:r>
              <a:rPr lang="en-GB" sz="1200" dirty="0" smtClean="0">
                <a:solidFill>
                  <a:srgbClr val="FF0000"/>
                </a:solidFill>
              </a:rPr>
              <a:t/>
            </a:r>
            <a:r>
              <a:rPr lang="en-GB" sz="1200" b="1" dirty="0" smtClean="0">
                <a:solidFill>
                  <a:srgbClr val="162d41"/>
                </a:solidFill>
              </a:rPr>
              <a:t>Volume 27</a:t>
            </a:r>
            <a:r>
              <a:rPr lang="en-GB" sz="1200" dirty="0" smtClean="0">
                <a:solidFill>
                  <a:srgbClr val="595959"/>
                </a:solidFill>
              </a:rPr>
              <a:t> | </a:t>
            </a:r>
            <a:r>
              <a:rPr lang="en-GB" sz="1200" b="1" dirty="0" smtClean="0">
                <a:solidFill>
                  <a:srgbClr val="162d41"/>
                </a:solidFill>
              </a:rPr>
              <a:t>Part 6</a:t>
            </a:r>
            <a:r>
              <a:rPr lang="en-GB" sz="1200" dirty="0" smtClean="0">
                <a:solidFill>
                  <a:srgbClr val="595959"/>
                </a:solidFill>
              </a:rPr>
              <a:t> | </a:t>
            </a:r>
            <a:r>
              <a:rPr lang="en-GB" sz="1200" dirty="0" smtClean="0">
                <a:solidFill>
                  <a:srgbClr val="162d41"/>
                </a:solidFill>
              </a:rPr>
              <a:t>Novemeber 2020</a:t>
            </a:r>
            <a:r>
              <a:rPr lang="en-GB" sz="1200" dirty="0" smtClean="0">
                <a:solidFill>
                  <a:srgbClr val="595959"/>
                </a:solidFill>
              </a:rPr>
              <a:t> | </a:t>
            </a:r>
            <a:r>
              <a:rPr lang="en-GB" sz="1200" dirty="0" smtClean="0">
                <a:solidFill>
                  <a:srgbClr val="162d41"/>
                </a:solidFill>
              </a:rPr>
              <a:t>Pages 1618–1625</a:t>
            </a:r>
            <a:r>
              <a:rPr lang="en-GB" sz="1200" dirty="0" smtClean="0">
                <a:solidFill>
                  <a:srgbClr val="595959"/>
                </a:solidFill>
              </a:rPr>
              <a:t> | </a:t>
            </a:r>
            <a:r>
              <a:rPr lang="en-GB" sz="1200" dirty="0" smtClean="0">
                <a:solidFill>
                  <a:srgbClr val="162d41"/>
                </a:solidFill>
              </a:rPr>
              <a:t>10.1107/S1600577520011170</a:t>
            </a:r>
            <a:endParaRPr lang="en-GB" sz="1200" dirty="0">
              <a:solidFill>
                <a:srgbClr val="FF0000"/>
              </a:solidFill>
            </a:endParaRPr>
          </a:p>
        </p:txBody>
      </p:sp>
      <p:pic>
        <p:nvPicPr>
          <p:cNvPr id="4" name="Journal Logo 3" descr="IUCrlogo.png"/>
          <p:cNvPicPr>
            <a:picLocks noChangeAspect="1"/>
          </p:cNvPicPr>
          <p:nvPr/>
        </p:nvPicPr>
        <p:blipFill>
          <a:blip r:embed="rId4" cstate="print"/>
          <a:stretch>
            <a:fillRect/>
          </a:stretch>
        </p:blipFill>
        <p:spPr>
          <a:xfrm>
            <a:off x="395536" y="6021289"/>
            <a:ext cx="1944216" cy="579920"/>
          </a:xfrm>
          <a:prstGeom prst="rect">
            <a:avLst/>
          </a:prstGeom>
        </p:spPr>
      </p:pic>
      <p:pic>
        <p:nvPicPr>
          <p:cNvPr id="5" name="Figure 3" descr="IUCrfigure.png"/>
          <p:cNvPicPr>
            <a:picLocks noChangeAspect="1"/>
          </p:cNvPicPr>
          <p:nvPr/>
        </p:nvPicPr>
        <p:blipFill>
          <a:blip r:embed="rId5" cstate="print"/>
          <a:stretch>
            <a:fillRect/>
          </a:stretch>
        </p:blipFill>
        <p:spPr>
          <a:xfrm>
            <a:off x="1483748" y="1052736"/>
            <a:ext cx="6176504" cy="482453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ption 4"/>
          <p:cNvSpPr>
            <a:spLocks noGrp="1"/>
          </p:cNvSpPr>
          <p:nvPr>
            <p:ph type="ctrTitle"/>
          </p:nvPr>
        </p:nvSpPr>
        <p:spPr>
          <a:xfrm>
            <a:off x="683568" y="332656"/>
            <a:ext cx="7772400" cy="576064"/>
          </a:xfrm>
        </p:spPr>
        <p:txBody>
          <a:bodyPr>
            <a:normAutofit/>
          </a:bodyPr>
          <a:lstStyle/>
          <a:p>
            <a:r>
              <a:rPr lang="en-GB" sz="1400" dirty="0" smtClean="0"/>
              <a:t/>
            </a:r>
            <a:r>
              <a:rPr lang="en-GB" b="0" sz="1400" dirty="0" smtClean="0">
                <a:solidFill>
                  <a:srgbClr val="595959"/>
                </a:solidFill>
              </a:rPr>
              <a:t>Figure 4. XAFS oscillations [χ(</a:t>
            </a:r>
            <a:r>
              <a:rPr lang="en-GB" b="0" i="1" sz="1400" baseline="0" dirty="0" smtClean="0">
                <a:solidFill>
                  <a:srgbClr val="595959"/>
                </a:solidFill>
              </a:rPr>
              <a:t>k</a:t>
            </a:r>
            <a:r>
              <a:rPr lang="en-GB" b="0" i="0" sz="1400" baseline="0" dirty="0" smtClean="0">
                <a:solidFill>
                  <a:srgbClr val="595959"/>
                </a:solidFill>
              </a:rPr>
              <a:t>)] for Pt/Au/Si (</a:t>
            </a:r>
            <a:r>
              <a:rPr lang="en-GB" b="0" i="1" sz="1400" baseline="0" dirty="0" smtClean="0">
                <a:solidFill>
                  <a:srgbClr val="595959"/>
                </a:solidFill>
              </a:rPr>
              <a:t>a</a:t>
            </a:r>
            <a:r>
              <a:rPr lang="en-GB" b="0" i="0" sz="1400" baseline="0" dirty="0" smtClean="0">
                <a:solidFill>
                  <a:srgbClr val="595959"/>
                </a:solidFill>
              </a:rPr>
              <a:t>) with and (</a:t>
            </a:r>
            <a:r>
              <a:rPr lang="en-GB" b="0" i="1" sz="1400" baseline="0" dirty="0" smtClean="0">
                <a:solidFill>
                  <a:srgbClr val="595959"/>
                </a:solidFill>
              </a:rPr>
              <a:t>b</a:t>
            </a:r>
            <a:r>
              <a:rPr lang="en-GB" b="0" i="0" sz="1400" baseline="0" dirty="0" smtClean="0">
                <a:solidFill>
                  <a:srgbClr val="595959"/>
                </a:solidFill>
              </a:rPr>
              <a:t>) without BCLA.</a:t>
            </a:r>
            <a:endParaRPr lang="en-GB" sz="1400" dirty="0"/>
          </a:p>
        </p:txBody>
      </p:sp>
      <p:sp>
        <p:nvSpPr>
          <p:cNvPr id="3" name="Journal Reference 4"/>
          <p:cNvSpPr>
            <a:spLocks noGrp="1"/>
          </p:cNvSpPr>
          <p:nvPr>
            <p:ph type="subTitle" idx="1"/>
          </p:nvPr>
        </p:nvSpPr>
        <p:spPr>
          <a:xfrm>
            <a:off x="2483768" y="6093296"/>
            <a:ext cx="6264696" cy="625624"/>
          </a:xfrm>
        </p:spPr>
        <p:txBody>
          <a:bodyPr>
            <a:normAutofit/>
          </a:bodyPr>
          <a:lstStyle/>
          <a:p>
            <a:pPr algn="r"/>
            <a:r>
              <a:rPr lang="en-GB" sz="1400" dirty="0" smtClean="0"/>
              <a:t> </a:t>
            </a:r>
            <a:r>
              <a:rPr lang="en-GB" sz="1400" b="1" dirty="0" smtClean="0">
                <a:solidFill>
                  <a:srgbClr val="162d41"/>
                </a:solidFill>
              </a:rPr>
              <a:t>Wakisaka </a:t>
            </a:r>
            <a:r>
              <a:rPr lang="en-GB" sz="1400" b="1" i="1" dirty="0" smtClean="0">
                <a:solidFill>
                  <a:srgbClr val="162d41"/>
                </a:solidFill>
              </a:rPr>
              <a:t>et al.</a:t>
            </a:r>
          </a:p>
          <a:p>
            <a:pPr algn="r"/>
            <a:r>
              <a:rPr lang="en-GB" sz="1200" dirty="0" smtClean="0">
                <a:solidFill>
                  <a:srgbClr val="FF0000"/>
                </a:solidFill>
              </a:rPr>
              <a:t> </a:t>
            </a:r>
            <a:r>
              <a:rPr lang="en-GB" sz="1200" dirty="0" smtClean="0">
                <a:solidFill>
                  <a:srgbClr val="FF0000"/>
                </a:solidFill>
              </a:rPr>
              <a:t/>
            </a:r>
            <a:r>
              <a:rPr lang="en-GB" sz="1200" b="1" dirty="0" smtClean="0">
                <a:solidFill>
                  <a:srgbClr val="162d41"/>
                </a:solidFill>
              </a:rPr>
              <a:t>Volume 27</a:t>
            </a:r>
            <a:r>
              <a:rPr lang="en-GB" sz="1200" dirty="0" smtClean="0">
                <a:solidFill>
                  <a:srgbClr val="595959"/>
                </a:solidFill>
              </a:rPr>
              <a:t> | </a:t>
            </a:r>
            <a:r>
              <a:rPr lang="en-GB" sz="1200" b="1" dirty="0" smtClean="0">
                <a:solidFill>
                  <a:srgbClr val="162d41"/>
                </a:solidFill>
              </a:rPr>
              <a:t>Part 6</a:t>
            </a:r>
            <a:r>
              <a:rPr lang="en-GB" sz="1200" dirty="0" smtClean="0">
                <a:solidFill>
                  <a:srgbClr val="595959"/>
                </a:solidFill>
              </a:rPr>
              <a:t> | </a:t>
            </a:r>
            <a:r>
              <a:rPr lang="en-GB" sz="1200" dirty="0" smtClean="0">
                <a:solidFill>
                  <a:srgbClr val="162d41"/>
                </a:solidFill>
              </a:rPr>
              <a:t>Novemeber 2020</a:t>
            </a:r>
            <a:r>
              <a:rPr lang="en-GB" sz="1200" dirty="0" smtClean="0">
                <a:solidFill>
                  <a:srgbClr val="595959"/>
                </a:solidFill>
              </a:rPr>
              <a:t> | </a:t>
            </a:r>
            <a:r>
              <a:rPr lang="en-GB" sz="1200" dirty="0" smtClean="0">
                <a:solidFill>
                  <a:srgbClr val="162d41"/>
                </a:solidFill>
              </a:rPr>
              <a:t>Pages 1618–1625</a:t>
            </a:r>
            <a:r>
              <a:rPr lang="en-GB" sz="1200" dirty="0" smtClean="0">
                <a:solidFill>
                  <a:srgbClr val="595959"/>
                </a:solidFill>
              </a:rPr>
              <a:t> | </a:t>
            </a:r>
            <a:r>
              <a:rPr lang="en-GB" sz="1200" dirty="0" smtClean="0">
                <a:solidFill>
                  <a:srgbClr val="162d41"/>
                </a:solidFill>
              </a:rPr>
              <a:t>10.1107/S1600577520011170</a:t>
            </a:r>
            <a:endParaRPr lang="en-GB" sz="1200" dirty="0">
              <a:solidFill>
                <a:srgbClr val="FF0000"/>
              </a:solidFill>
            </a:endParaRPr>
          </a:p>
        </p:txBody>
      </p:sp>
      <p:pic>
        <p:nvPicPr>
          <p:cNvPr id="4" name="Journal Logo 4" descr="IUCrlogo.png"/>
          <p:cNvPicPr>
            <a:picLocks noChangeAspect="1"/>
          </p:cNvPicPr>
          <p:nvPr/>
        </p:nvPicPr>
        <p:blipFill>
          <a:blip r:embed="rId4" cstate="print"/>
          <a:stretch>
            <a:fillRect/>
          </a:stretch>
        </p:blipFill>
        <p:spPr>
          <a:xfrm>
            <a:off x="395536" y="6021289"/>
            <a:ext cx="1944216" cy="579920"/>
          </a:xfrm>
          <a:prstGeom prst="rect">
            <a:avLst/>
          </a:prstGeom>
        </p:spPr>
      </p:pic>
      <p:pic>
        <p:nvPicPr>
          <p:cNvPr id="5" name="Figure 4" descr="IUCrfigure.png"/>
          <p:cNvPicPr>
            <a:picLocks noChangeAspect="1"/>
          </p:cNvPicPr>
          <p:nvPr/>
        </p:nvPicPr>
        <p:blipFill>
          <a:blip r:embed="rId5" cstate="print"/>
          <a:stretch>
            <a:fillRect/>
          </a:stretch>
        </p:blipFill>
        <p:spPr>
          <a:xfrm>
            <a:off x="1595933" y="1052736"/>
            <a:ext cx="5952134" cy="482453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ption 5"/>
          <p:cNvSpPr>
            <a:spLocks noGrp="1"/>
          </p:cNvSpPr>
          <p:nvPr>
            <p:ph type="ctrTitle"/>
          </p:nvPr>
        </p:nvSpPr>
        <p:spPr>
          <a:xfrm>
            <a:off x="683568" y="332656"/>
            <a:ext cx="7772400" cy="576064"/>
          </a:xfrm>
        </p:spPr>
        <p:txBody>
          <a:bodyPr>
            <a:normAutofit/>
          </a:bodyPr>
          <a:lstStyle/>
          <a:p>
            <a:r>
              <a:rPr lang="en-GB" sz="1400" dirty="0" smtClean="0"/>
              <a:t/>
            </a:r>
            <a:r>
              <a:rPr lang="en-GB" b="0" sz="1400" dirty="0" smtClean="0">
                <a:solidFill>
                  <a:srgbClr val="595959"/>
                </a:solidFill>
              </a:rPr>
              <a:t>Figure 5. Spectra of X-rays detected by SDD. The red and black curves correspond to the incident X-ray energy before (11300 eV) and after (12100 eV) the Au edge, respectively; the peaks at 9442 eV  ...</a:t>
            </a:r>
            <a:endParaRPr lang="en-GB" sz="1400" dirty="0"/>
          </a:p>
        </p:txBody>
      </p:sp>
      <p:sp>
        <p:nvSpPr>
          <p:cNvPr id="3" name="Journal Reference 5"/>
          <p:cNvSpPr>
            <a:spLocks noGrp="1"/>
          </p:cNvSpPr>
          <p:nvPr>
            <p:ph type="subTitle" idx="1"/>
          </p:nvPr>
        </p:nvSpPr>
        <p:spPr>
          <a:xfrm>
            <a:off x="2483768" y="6093296"/>
            <a:ext cx="6264696" cy="625624"/>
          </a:xfrm>
        </p:spPr>
        <p:txBody>
          <a:bodyPr>
            <a:normAutofit/>
          </a:bodyPr>
          <a:lstStyle/>
          <a:p>
            <a:pPr algn="r"/>
            <a:r>
              <a:rPr lang="en-GB" sz="1400" dirty="0" smtClean="0"/>
              <a:t> </a:t>
            </a:r>
            <a:r>
              <a:rPr lang="en-GB" sz="1400" b="1" dirty="0" smtClean="0">
                <a:solidFill>
                  <a:srgbClr val="162d41"/>
                </a:solidFill>
              </a:rPr>
              <a:t>Wakisaka </a:t>
            </a:r>
            <a:r>
              <a:rPr lang="en-GB" sz="1400" b="1" i="1" dirty="0" smtClean="0">
                <a:solidFill>
                  <a:srgbClr val="162d41"/>
                </a:solidFill>
              </a:rPr>
              <a:t>et al.</a:t>
            </a:r>
          </a:p>
          <a:p>
            <a:pPr algn="r"/>
            <a:r>
              <a:rPr lang="en-GB" sz="1200" dirty="0" smtClean="0">
                <a:solidFill>
                  <a:srgbClr val="FF0000"/>
                </a:solidFill>
              </a:rPr>
              <a:t> </a:t>
            </a:r>
            <a:r>
              <a:rPr lang="en-GB" sz="1200" dirty="0" smtClean="0">
                <a:solidFill>
                  <a:srgbClr val="FF0000"/>
                </a:solidFill>
              </a:rPr>
              <a:t/>
            </a:r>
            <a:r>
              <a:rPr lang="en-GB" sz="1200" b="1" dirty="0" smtClean="0">
                <a:solidFill>
                  <a:srgbClr val="162d41"/>
                </a:solidFill>
              </a:rPr>
              <a:t>Volume 27</a:t>
            </a:r>
            <a:r>
              <a:rPr lang="en-GB" sz="1200" dirty="0" smtClean="0">
                <a:solidFill>
                  <a:srgbClr val="595959"/>
                </a:solidFill>
              </a:rPr>
              <a:t> | </a:t>
            </a:r>
            <a:r>
              <a:rPr lang="en-GB" sz="1200" b="1" dirty="0" smtClean="0">
                <a:solidFill>
                  <a:srgbClr val="162d41"/>
                </a:solidFill>
              </a:rPr>
              <a:t>Part 6</a:t>
            </a:r>
            <a:r>
              <a:rPr lang="en-GB" sz="1200" dirty="0" smtClean="0">
                <a:solidFill>
                  <a:srgbClr val="595959"/>
                </a:solidFill>
              </a:rPr>
              <a:t> | </a:t>
            </a:r>
            <a:r>
              <a:rPr lang="en-GB" sz="1200" dirty="0" smtClean="0">
                <a:solidFill>
                  <a:srgbClr val="162d41"/>
                </a:solidFill>
              </a:rPr>
              <a:t>Novemeber 2020</a:t>
            </a:r>
            <a:r>
              <a:rPr lang="en-GB" sz="1200" dirty="0" smtClean="0">
                <a:solidFill>
                  <a:srgbClr val="595959"/>
                </a:solidFill>
              </a:rPr>
              <a:t> | </a:t>
            </a:r>
            <a:r>
              <a:rPr lang="en-GB" sz="1200" dirty="0" smtClean="0">
                <a:solidFill>
                  <a:srgbClr val="162d41"/>
                </a:solidFill>
              </a:rPr>
              <a:t>Pages 1618–1625</a:t>
            </a:r>
            <a:r>
              <a:rPr lang="en-GB" sz="1200" dirty="0" smtClean="0">
                <a:solidFill>
                  <a:srgbClr val="595959"/>
                </a:solidFill>
              </a:rPr>
              <a:t> | </a:t>
            </a:r>
            <a:r>
              <a:rPr lang="en-GB" sz="1200" dirty="0" smtClean="0">
                <a:solidFill>
                  <a:srgbClr val="162d41"/>
                </a:solidFill>
              </a:rPr>
              <a:t>10.1107/S1600577520011170</a:t>
            </a:r>
            <a:endParaRPr lang="en-GB" sz="1200" dirty="0">
              <a:solidFill>
                <a:srgbClr val="FF0000"/>
              </a:solidFill>
            </a:endParaRPr>
          </a:p>
        </p:txBody>
      </p:sp>
      <p:pic>
        <p:nvPicPr>
          <p:cNvPr id="4" name="Journal Logo 5" descr="IUCrlogo.png"/>
          <p:cNvPicPr>
            <a:picLocks noChangeAspect="1"/>
          </p:cNvPicPr>
          <p:nvPr/>
        </p:nvPicPr>
        <p:blipFill>
          <a:blip r:embed="rId4" cstate="print"/>
          <a:stretch>
            <a:fillRect/>
          </a:stretch>
        </p:blipFill>
        <p:spPr>
          <a:xfrm>
            <a:off x="395536" y="6021289"/>
            <a:ext cx="1944216" cy="579920"/>
          </a:xfrm>
          <a:prstGeom prst="rect">
            <a:avLst/>
          </a:prstGeom>
        </p:spPr>
      </p:pic>
      <p:pic>
        <p:nvPicPr>
          <p:cNvPr id="5" name="Figure 5" descr="IUCrfigure.png"/>
          <p:cNvPicPr>
            <a:picLocks noChangeAspect="1"/>
          </p:cNvPicPr>
          <p:nvPr/>
        </p:nvPicPr>
        <p:blipFill>
          <a:blip r:embed="rId5" cstate="print"/>
          <a:stretch>
            <a:fillRect/>
          </a:stretch>
        </p:blipFill>
        <p:spPr>
          <a:xfrm>
            <a:off x="1774266" y="1052736"/>
            <a:ext cx="5595467" cy="482453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ption 6"/>
          <p:cNvSpPr>
            <a:spLocks noGrp="1"/>
          </p:cNvSpPr>
          <p:nvPr>
            <p:ph type="ctrTitle"/>
          </p:nvPr>
        </p:nvSpPr>
        <p:spPr>
          <a:xfrm>
            <a:off x="683568" y="332656"/>
            <a:ext cx="7772400" cy="576064"/>
          </a:xfrm>
        </p:spPr>
        <p:txBody>
          <a:bodyPr>
            <a:normAutofit/>
          </a:bodyPr>
          <a:lstStyle/>
          <a:p>
            <a:r>
              <a:rPr lang="en-GB" sz="1400" dirty="0" smtClean="0"/>
              <a:t/>
            </a:r>
            <a:r>
              <a:rPr lang="en-GB" b="0" sz="1400" dirty="0" smtClean="0">
                <a:solidFill>
                  <a:srgbClr val="595959"/>
                </a:solidFill>
              </a:rPr>
              <a:t>Figure 6. (</a:t>
            </a:r>
            <a:r>
              <a:rPr lang="en-GB" b="0" i="1" sz="1400" baseline="0" dirty="0" smtClean="0">
                <a:solidFill>
                  <a:srgbClr val="595959"/>
                </a:solidFill>
              </a:rPr>
              <a:t>a</a:t>
            </a:r>
            <a:r>
              <a:rPr lang="en-GB" b="0" i="0" sz="1400" baseline="0" dirty="0" smtClean="0">
                <a:solidFill>
                  <a:srgbClr val="595959"/>
                </a:solidFill>
              </a:rPr>
              <a:t>) Photon energy dependence of the total excitation X-ray intensity (</a:t>
            </a:r>
            <a:r>
              <a:rPr lang="en-GB" b="0" i="1" sz="1400" baseline="0" dirty="0" smtClean="0">
                <a:solidFill>
                  <a:srgbClr val="595959"/>
                </a:solidFill>
              </a:rPr>
              <a:t>I</a:t>
            </a:r>
            <a:r>
              <a:rPr lang="en-GB" b="0" i="0" sz="1400" baseline="0" dirty="0" smtClean="0">
                <a:solidFill>
                  <a:srgbClr val="595959"/>
                </a:solidFill>
              </a:rPr>
              <a:t/>
            </a:r>
            <a:r>
              <a:rPr lang="en-GB" b="0" i="0" sz="1400" baseline="-25000" dirty="0" smtClean="0">
                <a:solidFill>
                  <a:srgbClr val="595959"/>
                </a:solidFill>
              </a:rPr>
              <a:t>t</a:t>
            </a:r>
            <a:r>
              <a:rPr lang="en-GB" b="0" i="0" sz="1400" baseline="0" dirty="0" smtClean="0">
                <a:solidFill>
                  <a:srgbClr val="595959"/>
                </a:solidFill>
              </a:rPr>
              <a:t>) with various critical angles (</a:t>
            </a:r>
            <a:r>
              <a:rPr lang="en-GB" b="0" i="1" sz="1400" baseline="0" dirty="0" smtClean="0">
                <a:solidFill>
                  <a:srgbClr val="595959"/>
                </a:solidFill>
              </a:rPr>
              <a:t>a</a:t>
            </a:r>
            <a:r>
              <a:rPr lang="en-GB" b="0" i="0" sz="1400" baseline="0" dirty="0" smtClean="0">
                <a:solidFill>
                  <a:srgbClr val="595959"/>
                </a:solidFill>
              </a:rPr>
              <a:t>)–(</a:t>
            </a:r>
            <a:r>
              <a:rPr lang="en-GB" b="0" i="1" sz="1400" baseline="0" dirty="0" smtClean="0">
                <a:solidFill>
                  <a:srgbClr val="595959"/>
                </a:solidFill>
              </a:rPr>
              <a:t>g</a:t>
            </a:r>
            <a:r>
              <a:rPr lang="en-GB" b="0" i="0" sz="1400" baseline="0" dirty="0" smtClean="0">
                <a:solidFill>
                  <a:srgbClr val="595959"/>
                </a:solidFill>
              </a:rPr>
              <a:t>) calculated based on the atomic scattering  ...</a:t>
            </a:r>
            <a:endParaRPr lang="en-GB" sz="1400" dirty="0"/>
          </a:p>
        </p:txBody>
      </p:sp>
      <p:sp>
        <p:nvSpPr>
          <p:cNvPr id="3" name="Journal Reference 6"/>
          <p:cNvSpPr>
            <a:spLocks noGrp="1"/>
          </p:cNvSpPr>
          <p:nvPr>
            <p:ph type="subTitle" idx="1"/>
          </p:nvPr>
        </p:nvSpPr>
        <p:spPr>
          <a:xfrm>
            <a:off x="2483768" y="6093296"/>
            <a:ext cx="6264696" cy="625624"/>
          </a:xfrm>
        </p:spPr>
        <p:txBody>
          <a:bodyPr>
            <a:normAutofit/>
          </a:bodyPr>
          <a:lstStyle/>
          <a:p>
            <a:pPr algn="r"/>
            <a:r>
              <a:rPr lang="en-GB" sz="1400" dirty="0" smtClean="0"/>
              <a:t> </a:t>
            </a:r>
            <a:r>
              <a:rPr lang="en-GB" sz="1400" b="1" dirty="0" smtClean="0">
                <a:solidFill>
                  <a:srgbClr val="162d41"/>
                </a:solidFill>
              </a:rPr>
              <a:t>Wakisaka </a:t>
            </a:r>
            <a:r>
              <a:rPr lang="en-GB" sz="1400" b="1" i="1" dirty="0" smtClean="0">
                <a:solidFill>
                  <a:srgbClr val="162d41"/>
                </a:solidFill>
              </a:rPr>
              <a:t>et al.</a:t>
            </a:r>
          </a:p>
          <a:p>
            <a:pPr algn="r"/>
            <a:r>
              <a:rPr lang="en-GB" sz="1200" dirty="0" smtClean="0">
                <a:solidFill>
                  <a:srgbClr val="FF0000"/>
                </a:solidFill>
              </a:rPr>
              <a:t> </a:t>
            </a:r>
            <a:r>
              <a:rPr lang="en-GB" sz="1200" dirty="0" smtClean="0">
                <a:solidFill>
                  <a:srgbClr val="FF0000"/>
                </a:solidFill>
              </a:rPr>
              <a:t/>
            </a:r>
            <a:r>
              <a:rPr lang="en-GB" sz="1200" b="1" dirty="0" smtClean="0">
                <a:solidFill>
                  <a:srgbClr val="162d41"/>
                </a:solidFill>
              </a:rPr>
              <a:t>Volume 27</a:t>
            </a:r>
            <a:r>
              <a:rPr lang="en-GB" sz="1200" dirty="0" smtClean="0">
                <a:solidFill>
                  <a:srgbClr val="595959"/>
                </a:solidFill>
              </a:rPr>
              <a:t> | </a:t>
            </a:r>
            <a:r>
              <a:rPr lang="en-GB" sz="1200" b="1" dirty="0" smtClean="0">
                <a:solidFill>
                  <a:srgbClr val="162d41"/>
                </a:solidFill>
              </a:rPr>
              <a:t>Part 6</a:t>
            </a:r>
            <a:r>
              <a:rPr lang="en-GB" sz="1200" dirty="0" smtClean="0">
                <a:solidFill>
                  <a:srgbClr val="595959"/>
                </a:solidFill>
              </a:rPr>
              <a:t> | </a:t>
            </a:r>
            <a:r>
              <a:rPr lang="en-GB" sz="1200" dirty="0" smtClean="0">
                <a:solidFill>
                  <a:srgbClr val="162d41"/>
                </a:solidFill>
              </a:rPr>
              <a:t>Novemeber 2020</a:t>
            </a:r>
            <a:r>
              <a:rPr lang="en-GB" sz="1200" dirty="0" smtClean="0">
                <a:solidFill>
                  <a:srgbClr val="595959"/>
                </a:solidFill>
              </a:rPr>
              <a:t> | </a:t>
            </a:r>
            <a:r>
              <a:rPr lang="en-GB" sz="1200" dirty="0" smtClean="0">
                <a:solidFill>
                  <a:srgbClr val="162d41"/>
                </a:solidFill>
              </a:rPr>
              <a:t>Pages 1618–1625</a:t>
            </a:r>
            <a:r>
              <a:rPr lang="en-GB" sz="1200" dirty="0" smtClean="0">
                <a:solidFill>
                  <a:srgbClr val="595959"/>
                </a:solidFill>
              </a:rPr>
              <a:t> | </a:t>
            </a:r>
            <a:r>
              <a:rPr lang="en-GB" sz="1200" dirty="0" smtClean="0">
                <a:solidFill>
                  <a:srgbClr val="162d41"/>
                </a:solidFill>
              </a:rPr>
              <a:t>10.1107/S1600577520011170</a:t>
            </a:r>
            <a:endParaRPr lang="en-GB" sz="1200" dirty="0">
              <a:solidFill>
                <a:srgbClr val="FF0000"/>
              </a:solidFill>
            </a:endParaRPr>
          </a:p>
        </p:txBody>
      </p:sp>
      <p:pic>
        <p:nvPicPr>
          <p:cNvPr id="4" name="Journal Logo 6" descr="IUCrlogo.png"/>
          <p:cNvPicPr>
            <a:picLocks noChangeAspect="1"/>
          </p:cNvPicPr>
          <p:nvPr/>
        </p:nvPicPr>
        <p:blipFill>
          <a:blip r:embed="rId4" cstate="print"/>
          <a:stretch>
            <a:fillRect/>
          </a:stretch>
        </p:blipFill>
        <p:spPr>
          <a:xfrm>
            <a:off x="395536" y="6021289"/>
            <a:ext cx="1944216" cy="579920"/>
          </a:xfrm>
          <a:prstGeom prst="rect">
            <a:avLst/>
          </a:prstGeom>
        </p:spPr>
      </p:pic>
      <p:pic>
        <p:nvPicPr>
          <p:cNvPr id="5" name="Figure 6" descr="IUCrfigure.png"/>
          <p:cNvPicPr>
            <a:picLocks noChangeAspect="1"/>
          </p:cNvPicPr>
          <p:nvPr/>
        </p:nvPicPr>
        <p:blipFill>
          <a:blip r:embed="rId5" cstate="print"/>
          <a:stretch>
            <a:fillRect/>
          </a:stretch>
        </p:blipFill>
        <p:spPr>
          <a:xfrm>
            <a:off x="1312178" y="1052736"/>
            <a:ext cx="6519643" cy="482453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ption 7"/>
          <p:cNvSpPr>
            <a:spLocks noGrp="1"/>
          </p:cNvSpPr>
          <p:nvPr>
            <p:ph type="ctrTitle"/>
          </p:nvPr>
        </p:nvSpPr>
        <p:spPr>
          <a:xfrm>
            <a:off x="683568" y="332656"/>
            <a:ext cx="7772400" cy="576064"/>
          </a:xfrm>
        </p:spPr>
        <p:txBody>
          <a:bodyPr>
            <a:normAutofit/>
          </a:bodyPr>
          <a:lstStyle/>
          <a:p>
            <a:r>
              <a:rPr lang="en-GB" sz="1400" dirty="0" smtClean="0"/>
              <a:t/>
            </a:r>
            <a:r>
              <a:rPr lang="en-GB" b="0" sz="1400" dirty="0" smtClean="0">
                <a:solidFill>
                  <a:srgbClr val="595959"/>
                </a:solidFill>
              </a:rPr>
              <a:t>Figure 7. XAFS spectrum after absorption correction based on the experimental absorption data of (</a:t>
            </a:r>
            <a:r>
              <a:rPr lang="en-GB" b="0" i="1" sz="1400" baseline="0" dirty="0" smtClean="0">
                <a:solidFill>
                  <a:srgbClr val="595959"/>
                </a:solidFill>
              </a:rPr>
              <a:t>a</a:t>
            </a:r>
            <a:r>
              <a:rPr lang="en-GB" b="0" i="0" sz="1400" baseline="0" dirty="0" smtClean="0">
                <a:solidFill>
                  <a:srgbClr val="595959"/>
                </a:solidFill>
              </a:rPr>
              <a:t>) Au foil and (</a:t>
            </a:r>
            <a:r>
              <a:rPr lang="en-GB" b="0" i="1" sz="1400" baseline="0" dirty="0" smtClean="0">
                <a:solidFill>
                  <a:srgbClr val="595959"/>
                </a:solidFill>
              </a:rPr>
              <a:t>b</a:t>
            </a:r>
            <a:r>
              <a:rPr lang="en-GB" b="0" i="0" sz="1400" baseline="0" dirty="0" smtClean="0">
                <a:solidFill>
                  <a:srgbClr val="595959"/>
                </a:solidFill>
              </a:rPr>
              <a:t>) </a:t>
            </a:r>
            <a:r>
              <a:rPr lang="en-GB" b="0" i="1" sz="1400" baseline="0" dirty="0" smtClean="0">
                <a:solidFill>
                  <a:srgbClr val="595959"/>
                </a:solidFill>
              </a:rPr>
              <a:t>k</a:t>
            </a:r>
            <a:r>
              <a:rPr lang="en-GB" b="0" i="0" sz="1400" baseline="0" dirty="0" smtClean="0">
                <a:solidFill>
                  <a:srgbClr val="595959"/>
                </a:solidFill>
              </a:rPr>
              <a:t/>
            </a:r>
            <a:r>
              <a:rPr lang="en-GB" b="0" i="0" sz="1400" baseline="30000" dirty="0" smtClean="0">
                <a:solidFill>
                  <a:srgbClr val="595959"/>
                </a:solidFill>
              </a:rPr>
              <a:t>3</a:t>
            </a:r>
            <a:r>
              <a:rPr lang="en-GB" b="0" i="0" sz="1400" baseline="0" dirty="0" smtClean="0">
                <a:solidFill>
                  <a:srgbClr val="595959"/>
                </a:solidFill>
              </a:rPr>
              <a:t>χ(</a:t>
            </a:r>
            <a:r>
              <a:rPr lang="en-GB" b="0" i="1" sz="1400" baseline="0" dirty="0" smtClean="0">
                <a:solidFill>
                  <a:srgbClr val="595959"/>
                </a:solidFill>
              </a:rPr>
              <a:t>k</a:t>
            </a:r>
            <a:r>
              <a:rPr lang="en-GB" b="0" i="0" sz="1400" baseline="0" dirty="0" smtClean="0">
                <a:solidFill>
                  <a:srgbClr val="595959"/>
                </a:solidFill>
              </a:rPr>
              <a:t>) (black-broken and green-solid lines are  ...</a:t>
            </a:r>
            <a:endParaRPr lang="en-GB" sz="1400" dirty="0"/>
          </a:p>
        </p:txBody>
      </p:sp>
      <p:sp>
        <p:nvSpPr>
          <p:cNvPr id="3" name="Journal Reference 7"/>
          <p:cNvSpPr>
            <a:spLocks noGrp="1"/>
          </p:cNvSpPr>
          <p:nvPr>
            <p:ph type="subTitle" idx="1"/>
          </p:nvPr>
        </p:nvSpPr>
        <p:spPr>
          <a:xfrm>
            <a:off x="2483768" y="6093296"/>
            <a:ext cx="6264696" cy="625624"/>
          </a:xfrm>
        </p:spPr>
        <p:txBody>
          <a:bodyPr>
            <a:normAutofit/>
          </a:bodyPr>
          <a:lstStyle/>
          <a:p>
            <a:pPr algn="r"/>
            <a:r>
              <a:rPr lang="en-GB" sz="1400" dirty="0" smtClean="0"/>
              <a:t> </a:t>
            </a:r>
            <a:r>
              <a:rPr lang="en-GB" sz="1400" b="1" dirty="0" smtClean="0">
                <a:solidFill>
                  <a:srgbClr val="162d41"/>
                </a:solidFill>
              </a:rPr>
              <a:t>Wakisaka </a:t>
            </a:r>
            <a:r>
              <a:rPr lang="en-GB" sz="1400" b="1" i="1" dirty="0" smtClean="0">
                <a:solidFill>
                  <a:srgbClr val="162d41"/>
                </a:solidFill>
              </a:rPr>
              <a:t>et al.</a:t>
            </a:r>
          </a:p>
          <a:p>
            <a:pPr algn="r"/>
            <a:r>
              <a:rPr lang="en-GB" sz="1200" dirty="0" smtClean="0">
                <a:solidFill>
                  <a:srgbClr val="FF0000"/>
                </a:solidFill>
              </a:rPr>
              <a:t> </a:t>
            </a:r>
            <a:r>
              <a:rPr lang="en-GB" sz="1200" dirty="0" smtClean="0">
                <a:solidFill>
                  <a:srgbClr val="FF0000"/>
                </a:solidFill>
              </a:rPr>
              <a:t/>
            </a:r>
            <a:r>
              <a:rPr lang="en-GB" sz="1200" b="1" dirty="0" smtClean="0">
                <a:solidFill>
                  <a:srgbClr val="162d41"/>
                </a:solidFill>
              </a:rPr>
              <a:t>Volume 27</a:t>
            </a:r>
            <a:r>
              <a:rPr lang="en-GB" sz="1200" dirty="0" smtClean="0">
                <a:solidFill>
                  <a:srgbClr val="595959"/>
                </a:solidFill>
              </a:rPr>
              <a:t> | </a:t>
            </a:r>
            <a:r>
              <a:rPr lang="en-GB" sz="1200" b="1" dirty="0" smtClean="0">
                <a:solidFill>
                  <a:srgbClr val="162d41"/>
                </a:solidFill>
              </a:rPr>
              <a:t>Part 6</a:t>
            </a:r>
            <a:r>
              <a:rPr lang="en-GB" sz="1200" dirty="0" smtClean="0">
                <a:solidFill>
                  <a:srgbClr val="595959"/>
                </a:solidFill>
              </a:rPr>
              <a:t> | </a:t>
            </a:r>
            <a:r>
              <a:rPr lang="en-GB" sz="1200" dirty="0" smtClean="0">
                <a:solidFill>
                  <a:srgbClr val="162d41"/>
                </a:solidFill>
              </a:rPr>
              <a:t>Novemeber 2020</a:t>
            </a:r>
            <a:r>
              <a:rPr lang="en-GB" sz="1200" dirty="0" smtClean="0">
                <a:solidFill>
                  <a:srgbClr val="595959"/>
                </a:solidFill>
              </a:rPr>
              <a:t> | </a:t>
            </a:r>
            <a:r>
              <a:rPr lang="en-GB" sz="1200" dirty="0" smtClean="0">
                <a:solidFill>
                  <a:srgbClr val="162d41"/>
                </a:solidFill>
              </a:rPr>
              <a:t>Pages 1618–1625</a:t>
            </a:r>
            <a:r>
              <a:rPr lang="en-GB" sz="1200" dirty="0" smtClean="0">
                <a:solidFill>
                  <a:srgbClr val="595959"/>
                </a:solidFill>
              </a:rPr>
              <a:t> | </a:t>
            </a:r>
            <a:r>
              <a:rPr lang="en-GB" sz="1200" dirty="0" smtClean="0">
                <a:solidFill>
                  <a:srgbClr val="162d41"/>
                </a:solidFill>
              </a:rPr>
              <a:t>10.1107/S1600577520011170</a:t>
            </a:r>
            <a:endParaRPr lang="en-GB" sz="1200" dirty="0">
              <a:solidFill>
                <a:srgbClr val="FF0000"/>
              </a:solidFill>
            </a:endParaRPr>
          </a:p>
        </p:txBody>
      </p:sp>
      <p:pic>
        <p:nvPicPr>
          <p:cNvPr id="4" name="Journal Logo 7" descr="IUCrlogo.png"/>
          <p:cNvPicPr>
            <a:picLocks noChangeAspect="1"/>
          </p:cNvPicPr>
          <p:nvPr/>
        </p:nvPicPr>
        <p:blipFill>
          <a:blip r:embed="rId4" cstate="print"/>
          <a:stretch>
            <a:fillRect/>
          </a:stretch>
        </p:blipFill>
        <p:spPr>
          <a:xfrm>
            <a:off x="395536" y="6021289"/>
            <a:ext cx="1944216" cy="579920"/>
          </a:xfrm>
          <a:prstGeom prst="rect">
            <a:avLst/>
          </a:prstGeom>
        </p:spPr>
      </p:pic>
      <p:pic>
        <p:nvPicPr>
          <p:cNvPr id="5" name="Figure 7" descr="IUCrfigure.png"/>
          <p:cNvPicPr>
            <a:picLocks noChangeAspect="1"/>
          </p:cNvPicPr>
          <p:nvPr/>
        </p:nvPicPr>
        <p:blipFill>
          <a:blip r:embed="rId5" cstate="print"/>
          <a:stretch>
            <a:fillRect/>
          </a:stretch>
        </p:blipFill>
        <p:spPr>
          <a:xfrm>
            <a:off x="467544" y="1880228"/>
            <a:ext cx="8208912" cy="316955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ption 8"/>
          <p:cNvSpPr>
            <a:spLocks noGrp="1"/>
          </p:cNvSpPr>
          <p:nvPr>
            <p:ph type="ctrTitle"/>
          </p:nvPr>
        </p:nvSpPr>
        <p:spPr>
          <a:xfrm>
            <a:off x="683568" y="332656"/>
            <a:ext cx="7772400" cy="576064"/>
          </a:xfrm>
        </p:spPr>
        <p:txBody>
          <a:bodyPr>
            <a:normAutofit/>
          </a:bodyPr>
          <a:lstStyle/>
          <a:p>
            <a:r>
              <a:rPr lang="en-GB" sz="1400" dirty="0" smtClean="0"/>
              <a:t/>
            </a:r>
            <a:r>
              <a:rPr lang="en-GB" b="0" sz="1400" dirty="0" smtClean="0">
                <a:solidFill>
                  <a:srgbClr val="595959"/>
                </a:solidFill>
              </a:rPr>
              <a:t>Figure 8. XANES spectra of 0.1 ML Pt on Au under −0.16 V</a:t>
            </a:r>
            <a:r>
              <a:rPr lang="en-GB" b="0" i="0" sz="1400" baseline="-25000" dirty="0" smtClean="0">
                <a:solidFill>
                  <a:srgbClr val="595959"/>
                </a:solidFill>
              </a:rPr>
              <a:t>Ag/AgCl</a:t>
            </a:r>
            <a:r>
              <a:rPr lang="en-GB" b="0" i="0" sz="1400" baseline="0" dirty="0" smtClean="0">
                <a:solidFill>
                  <a:srgbClr val="595959"/>
                </a:solidFill>
              </a:rPr>
              <a:t> potential. The electrolyte was 0.1 ML HClO</a:t>
            </a:r>
            <a:r>
              <a:rPr lang="en-GB" b="0" i="0" sz="1400" baseline="-25000" dirty="0" smtClean="0">
                <a:solidFill>
                  <a:srgbClr val="595959"/>
                </a:solidFill>
              </a:rPr>
              <a:t>4</a:t>
            </a:r>
            <a:r>
              <a:rPr lang="en-GB" b="0" i="0" sz="1400" baseline="0" dirty="0" smtClean="0">
                <a:solidFill>
                  <a:srgbClr val="595959"/>
                </a:solidFill>
              </a:rPr>
              <a:t> and the accumulation time was 100 s per point.</a:t>
            </a:r>
            <a:endParaRPr lang="en-GB" sz="1400" dirty="0"/>
          </a:p>
        </p:txBody>
      </p:sp>
      <p:sp>
        <p:nvSpPr>
          <p:cNvPr id="3" name="Journal Reference 8"/>
          <p:cNvSpPr>
            <a:spLocks noGrp="1"/>
          </p:cNvSpPr>
          <p:nvPr>
            <p:ph type="subTitle" idx="1"/>
          </p:nvPr>
        </p:nvSpPr>
        <p:spPr>
          <a:xfrm>
            <a:off x="2483768" y="6093296"/>
            <a:ext cx="6264696" cy="625624"/>
          </a:xfrm>
        </p:spPr>
        <p:txBody>
          <a:bodyPr>
            <a:normAutofit/>
          </a:bodyPr>
          <a:lstStyle/>
          <a:p>
            <a:pPr algn="r"/>
            <a:r>
              <a:rPr lang="en-GB" sz="1400" dirty="0" smtClean="0"/>
              <a:t> </a:t>
            </a:r>
            <a:r>
              <a:rPr lang="en-GB" sz="1400" b="1" dirty="0" smtClean="0">
                <a:solidFill>
                  <a:srgbClr val="162d41"/>
                </a:solidFill>
              </a:rPr>
              <a:t>Wakisaka </a:t>
            </a:r>
            <a:r>
              <a:rPr lang="en-GB" sz="1400" b="1" i="1" dirty="0" smtClean="0">
                <a:solidFill>
                  <a:srgbClr val="162d41"/>
                </a:solidFill>
              </a:rPr>
              <a:t>et al.</a:t>
            </a:r>
          </a:p>
          <a:p>
            <a:pPr algn="r"/>
            <a:r>
              <a:rPr lang="en-GB" sz="1200" dirty="0" smtClean="0">
                <a:solidFill>
                  <a:srgbClr val="FF0000"/>
                </a:solidFill>
              </a:rPr>
              <a:t> </a:t>
            </a:r>
            <a:r>
              <a:rPr lang="en-GB" sz="1200" dirty="0" smtClean="0">
                <a:solidFill>
                  <a:srgbClr val="FF0000"/>
                </a:solidFill>
              </a:rPr>
              <a:t/>
            </a:r>
            <a:r>
              <a:rPr lang="en-GB" sz="1200" b="1" dirty="0" smtClean="0">
                <a:solidFill>
                  <a:srgbClr val="162d41"/>
                </a:solidFill>
              </a:rPr>
              <a:t>Volume 27</a:t>
            </a:r>
            <a:r>
              <a:rPr lang="en-GB" sz="1200" dirty="0" smtClean="0">
                <a:solidFill>
                  <a:srgbClr val="595959"/>
                </a:solidFill>
              </a:rPr>
              <a:t> | </a:t>
            </a:r>
            <a:r>
              <a:rPr lang="en-GB" sz="1200" b="1" dirty="0" smtClean="0">
                <a:solidFill>
                  <a:srgbClr val="162d41"/>
                </a:solidFill>
              </a:rPr>
              <a:t>Part 6</a:t>
            </a:r>
            <a:r>
              <a:rPr lang="en-GB" sz="1200" dirty="0" smtClean="0">
                <a:solidFill>
                  <a:srgbClr val="595959"/>
                </a:solidFill>
              </a:rPr>
              <a:t> | </a:t>
            </a:r>
            <a:r>
              <a:rPr lang="en-GB" sz="1200" dirty="0" smtClean="0">
                <a:solidFill>
                  <a:srgbClr val="162d41"/>
                </a:solidFill>
              </a:rPr>
              <a:t>Novemeber 2020</a:t>
            </a:r>
            <a:r>
              <a:rPr lang="en-GB" sz="1200" dirty="0" smtClean="0">
                <a:solidFill>
                  <a:srgbClr val="595959"/>
                </a:solidFill>
              </a:rPr>
              <a:t> | </a:t>
            </a:r>
            <a:r>
              <a:rPr lang="en-GB" sz="1200" dirty="0" smtClean="0">
                <a:solidFill>
                  <a:srgbClr val="162d41"/>
                </a:solidFill>
              </a:rPr>
              <a:t>Pages 1618–1625</a:t>
            </a:r>
            <a:r>
              <a:rPr lang="en-GB" sz="1200" dirty="0" smtClean="0">
                <a:solidFill>
                  <a:srgbClr val="595959"/>
                </a:solidFill>
              </a:rPr>
              <a:t> | </a:t>
            </a:r>
            <a:r>
              <a:rPr lang="en-GB" sz="1200" dirty="0" smtClean="0">
                <a:solidFill>
                  <a:srgbClr val="162d41"/>
                </a:solidFill>
              </a:rPr>
              <a:t>10.1107/S1600577520011170</a:t>
            </a:r>
            <a:endParaRPr lang="en-GB" sz="1200" dirty="0">
              <a:solidFill>
                <a:srgbClr val="FF0000"/>
              </a:solidFill>
            </a:endParaRPr>
          </a:p>
        </p:txBody>
      </p:sp>
      <p:pic>
        <p:nvPicPr>
          <p:cNvPr id="4" name="Journal Logo 8" descr="IUCrlogo.png"/>
          <p:cNvPicPr>
            <a:picLocks noChangeAspect="1"/>
          </p:cNvPicPr>
          <p:nvPr/>
        </p:nvPicPr>
        <p:blipFill>
          <a:blip r:embed="rId4" cstate="print"/>
          <a:stretch>
            <a:fillRect/>
          </a:stretch>
        </p:blipFill>
        <p:spPr>
          <a:xfrm>
            <a:off x="395536" y="6021289"/>
            <a:ext cx="1944216" cy="579920"/>
          </a:xfrm>
          <a:prstGeom prst="rect">
            <a:avLst/>
          </a:prstGeom>
        </p:spPr>
      </p:pic>
      <p:pic>
        <p:nvPicPr>
          <p:cNvPr id="5" name="Figure 8" descr="IUCrfigure.png"/>
          <p:cNvPicPr>
            <a:picLocks noChangeAspect="1"/>
          </p:cNvPicPr>
          <p:nvPr/>
        </p:nvPicPr>
        <p:blipFill>
          <a:blip r:embed="rId5" cstate="print"/>
          <a:stretch>
            <a:fillRect/>
          </a:stretch>
        </p:blipFill>
        <p:spPr>
          <a:xfrm>
            <a:off x="1524925" y="1052736"/>
            <a:ext cx="6094150" cy="4824536"/>
          </a:xfrm>
          <a:prstGeom prst="rect">
            <a:avLst/>
          </a:prstGeom>
        </p:spPr>
      </p:pic>
    </p:spTree>
  </p:cSld>
  <p:clrMapOvr>
    <a:masterClrMapping/>
  </p:clrMapOvr>
</p:sld>
</file>

<file path=ppt/slides/slideabstract.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bstract"/>
          <p:cNvSpPr>
            <a:spLocks noGrp="1"/>
          </p:cNvSpPr>
          <p:nvPr>
            <p:ph type="ctrTitle"/>
          </p:nvPr>
        </p:nvSpPr>
        <p:spPr>
          <a:xfrm>
            <a:off x="683568" y="332656"/>
            <a:ext cx="7772400" cy="5310922"/>
          </a:xfrm>
        </p:spPr>
        <p:txBody>
          <a:bodyPr>
            <a:normAutofit/>
          </a:bodyPr>
          <a:lstStyle/>
          <a:p>
            <a:pPr algn="l"/>
            <a:r>
              <a:rPr lang="en-GB" sz="1400" b="1" dirty="0" smtClean="0">
                <a:solidFill>
                  <a:srgbClr val="595959"/>
                </a:solidFill>
              </a:rPr>
              <a:t/>
            </a:r>
            <a:r>
              <a:rPr lang="en-GB" b="1" sz="1600" dirty="0" smtClean="0">
                <a:solidFill>
                  <a:srgbClr val="666666"/>
                </a:solidFill>
              </a:rPr>
              <a:t>Bent crystal Laue analyser combined with total reflection fluorescence X-ray absorption fine structure (BCLA + TRF-XAFS) and its application to surface studies</a:t>
            </a:r>
            <a:endParaRPr lang="en-GB" sz="1400" dirty="0"/>
          </a:p>
          <a:p>
            <a:pPr algn="l"/>
            <a:r>
              <a:rPr lang="en-GB" sz="1400" dirty="0" smtClean="0">
                <a:solidFill>
                  <a:srgbClr val="595959"/>
                </a:solidFill>
              </a:rPr>
              <a:t/>
            </a:r>
            <a:endParaRPr lang="en-GB" sz="1400" dirty="0"/>
          </a:p>
          <a:p>
            <a:pPr algn="l"/>
            <a:r>
              <a:rPr lang="en-GB" sz="1400" b="1" dirty="0" smtClean="0">
                <a:solidFill>
                  <a:srgbClr val="595959"/>
                </a:solidFill>
              </a:rPr>
              <a:t/>
            </a:r>
            <a:r>
              <a:rPr lang="en-GB" b="0" sz="1400" dirty="0" smtClean="0">
                <a:solidFill>
                  <a:srgbClr val="595959"/>
                </a:solidFill>
              </a:rPr>
              <a:t>A bent crystal Laue analyser combined with total reflection fluorescence X-ray absorption fine structure is a promising technique for </a:t>
            </a:r>
            <a:r>
              <a:rPr lang="en-GB" b="0" i="1" sz="1400" baseline="0" dirty="0" smtClean="0">
                <a:solidFill>
                  <a:srgbClr val="595959"/>
                </a:solidFill>
              </a:rPr>
              <a:t>in situ</a:t>
            </a:r>
            <a:r>
              <a:rPr lang="en-GB" b="0" i="0" sz="1400" baseline="0" dirty="0" smtClean="0">
                <a:solidFill>
                  <a:srgbClr val="595959"/>
                </a:solidFill>
              </a:rPr>
              <a:t> surface analysis of highly dispersed systems even in the presence of solution.</a:t>
            </a:r>
            <a:endParaRPr lang="en-GB" sz="1400" dirty="0"/>
          </a:p>
          <a:p>
            <a:pPr algn="l"/>
            <a:r>
              <a:rPr lang="en-GB" sz="1400" dirty="0" smtClean="0">
                <a:solidFill>
                  <a:srgbClr val="595959"/>
                </a:solidFill>
              </a:rPr>
              <a:t/>
            </a:r>
            <a:endParaRPr lang="en-GB" sz="1400" dirty="0"/>
          </a:p>
          <a:p>
            <a:pPr algn="l"/>
            <a:r>
              <a:rPr lang="en-GB" sz="1400" b="1" dirty="0" smtClean="0">
                <a:solidFill>
                  <a:srgbClr val="666666"/>
                </a:solidFill>
              </a:rPr>
              <a:t>Keywords: </a:t>
            </a:r>
            <a:r>
              <a:rPr lang="en-GB" b="0" sz="1400" dirty="0" smtClean="0">
                <a:solidFill>
                  <a:srgbClr val="595959"/>
                </a:solidFill>
              </a:rPr>
              <a:t>X-ray absorption fine structure; bent crystal Laue analyser; total reflection fluorescence X-ray absorption fine structure; </a:t>
            </a:r>
            <a:r>
              <a:rPr lang="en-GB" b="0" i="1" sz="1400" baseline="0" dirty="0" smtClean="0">
                <a:solidFill>
                  <a:srgbClr val="595959"/>
                </a:solidFill>
              </a:rPr>
              <a:t>in situ</a:t>
            </a:r>
            <a:r>
              <a:rPr lang="en-GB" b="0" i="0" sz="1400" baseline="0" dirty="0" smtClean="0">
                <a:solidFill>
                  <a:srgbClr val="595959"/>
                </a:solidFill>
              </a:rPr>
              <a:t> surface X-ray absorption fine structure</a:t>
            </a:r>
            <a:endParaRPr lang="en-GB" sz="1400" dirty="0"/>
          </a:p>
        </p:txBody>
      </p:sp>
      <p:sp>
        <p:nvSpPr>
          <p:cNvPr id="3" name="Journal Reference Abstract"/>
          <p:cNvSpPr>
            <a:spLocks noGrp="1"/>
          </p:cNvSpPr>
          <p:nvPr>
            <p:ph type="subTitle" idx="1"/>
          </p:nvPr>
        </p:nvSpPr>
        <p:spPr>
          <a:xfrm>
            <a:off x="2483768" y="6093296"/>
            <a:ext cx="6264696" cy="625624"/>
          </a:xfrm>
        </p:spPr>
        <p:txBody>
          <a:bodyPr>
            <a:normAutofit/>
          </a:bodyPr>
          <a:lstStyle/>
          <a:p>
            <a:pPr algn="r"/>
            <a:r>
              <a:rPr lang="en-GB" sz="1400" dirty="0" smtClean="0"/>
              <a:t> </a:t>
            </a:r>
            <a:r>
              <a:rPr lang="en-GB" sz="1400" b="1" dirty="0" smtClean="0">
                <a:solidFill>
                  <a:srgbClr val="162d41"/>
                </a:solidFill>
              </a:rPr>
              <a:t>Wakisaka </a:t>
            </a:r>
            <a:r>
              <a:rPr lang="en-GB" sz="1400" b="1" i="1" dirty="0" smtClean="0">
                <a:solidFill>
                  <a:srgbClr val="162d41"/>
                </a:solidFill>
              </a:rPr>
              <a:t>et al.</a:t>
            </a:r>
          </a:p>
          <a:p>
            <a:pPr algn="r"/>
            <a:r>
              <a:rPr lang="en-GB" sz="1200" dirty="0" smtClean="0">
                <a:solidFill>
                  <a:srgbClr val="FF0000"/>
                </a:solidFill>
              </a:rPr>
              <a:t> </a:t>
            </a:r>
            <a:r>
              <a:rPr lang="en-GB" sz="1200" dirty="0" smtClean="0">
                <a:solidFill>
                  <a:srgbClr val="FF0000"/>
                </a:solidFill>
              </a:rPr>
              <a:t/>
            </a:r>
            <a:r>
              <a:rPr lang="en-GB" sz="1200" b="1" dirty="0" smtClean="0">
                <a:solidFill>
                  <a:srgbClr val="162d41"/>
                </a:solidFill>
              </a:rPr>
              <a:t>Volume 27</a:t>
            </a:r>
            <a:r>
              <a:rPr lang="en-GB" sz="1200" dirty="0" smtClean="0">
                <a:solidFill>
                  <a:srgbClr val="595959"/>
                </a:solidFill>
              </a:rPr>
              <a:t> | </a:t>
            </a:r>
            <a:r>
              <a:rPr lang="en-GB" sz="1200" b="1" dirty="0" smtClean="0">
                <a:solidFill>
                  <a:srgbClr val="162d41"/>
                </a:solidFill>
              </a:rPr>
              <a:t>Part 6</a:t>
            </a:r>
            <a:r>
              <a:rPr lang="en-GB" sz="1200" dirty="0" smtClean="0">
                <a:solidFill>
                  <a:srgbClr val="595959"/>
                </a:solidFill>
              </a:rPr>
              <a:t> | </a:t>
            </a:r>
            <a:r>
              <a:rPr lang="en-GB" sz="1200" dirty="0" smtClean="0">
                <a:solidFill>
                  <a:srgbClr val="162d41"/>
                </a:solidFill>
              </a:rPr>
              <a:t>Novemeber 2020</a:t>
            </a:r>
            <a:r>
              <a:rPr lang="en-GB" sz="1200" dirty="0" smtClean="0">
                <a:solidFill>
                  <a:srgbClr val="595959"/>
                </a:solidFill>
              </a:rPr>
              <a:t> | </a:t>
            </a:r>
            <a:r>
              <a:rPr lang="en-GB" sz="1200" dirty="0" smtClean="0">
                <a:solidFill>
                  <a:srgbClr val="162d41"/>
                </a:solidFill>
              </a:rPr>
              <a:t>Pages 1618–1625</a:t>
            </a:r>
            <a:r>
              <a:rPr lang="en-GB" sz="1200" dirty="0" smtClean="0">
                <a:solidFill>
                  <a:srgbClr val="595959"/>
                </a:solidFill>
              </a:rPr>
              <a:t> | </a:t>
            </a:r>
            <a:r>
              <a:rPr lang="en-GB" sz="1200" dirty="0" smtClean="0">
                <a:solidFill>
                  <a:srgbClr val="162d41"/>
                </a:solidFill>
              </a:rPr>
              <a:t>10.1107/S1600577520011170</a:t>
            </a:r>
            <a:endParaRPr lang="en-GB" sz="1200" dirty="0">
              <a:solidFill>
                <a:srgbClr val="FF0000"/>
              </a:solidFill>
            </a:endParaRPr>
          </a:p>
        </p:txBody>
      </p:sp>
      <p:pic>
        <p:nvPicPr>
          <p:cNvPr id="4" name="Journal Logo Abstract" descr="IUCrlogo.png"/>
          <p:cNvPicPr>
            <a:picLocks noChangeAspect="1"/>
          </p:cNvPicPr>
          <p:nvPr/>
        </p:nvPicPr>
        <p:blipFill>
          <a:blip r:embed="rId3" cstate="print"/>
          <a:stretch>
            <a:fillRect/>
          </a:stretch>
        </p:blipFill>
        <p:spPr>
          <a:xfrm>
            <a:off x="395536" y="6021289"/>
            <a:ext cx="1944216" cy="579920"/>
          </a:xfrm>
          <a:prstGeom prst="rect">
            <a:avLst/>
          </a:prstGeom>
        </p:spPr>
      </p:pic>
    </p:spTree>
  </p:cSld>
  <p:clrMapOvr>
    <a:masterClrMapping/>
  </p:clrMapOvr>
</p:sld>
</file>

<file path=ppt/slides/slidecover.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ticle Title"/>
          <p:cNvSpPr>
            <a:spLocks noGrp="1"/>
          </p:cNvSpPr>
          <p:nvPr>
            <p:ph type="ctrTitle"/>
          </p:nvPr>
        </p:nvSpPr>
        <p:spPr>
          <a:xfrm>
            <a:off x="714348" y="2857496"/>
            <a:ext cx="7843838" cy="3571900"/>
          </a:xfrm>
        </p:spPr>
        <p:txBody>
          <a:bodyPr anchor="t">
            <a:noAutofit/>
          </a:bodyPr>
          <a:lstStyle/>
          <a:p>
            <a:pPr algn="l"/>
            <a:r>
              <a:rPr lang="en-GB" sz="2000" b="1" dirty="0" smtClean="0">
                <a:solidFill>
                  <a:srgbClr val="666666"/>
                </a:solidFill>
              </a:rPr>
              <a:t/>
            </a:r>
            <a:r>
              <a:rPr lang="en-GB" b="1" sz="2000" dirty="0" smtClean="0">
                <a:solidFill>
                  <a:srgbClr val="666666"/>
                </a:solidFill>
              </a:rPr>
              <a:t>Bent crystal Laue analyser combined with total reflection fluorescence X-ray absorption fine structure (BCLA + TRF-XAFS) and its application to surface studies</a:t>
            </a:r>
            <a:endParaRPr lang="en-GB" sz="2000" dirty="0"/>
          </a:p>
          <a:p>
            <a:pPr algn="l"/>
            <a:r>
              <a:rPr lang="en-GB" sz="1400" dirty="0" smtClean="0">
                <a:solidFill>
                  <a:srgbClr val="595959"/>
                </a:solidFill>
              </a:rPr>
              <a:t/>
            </a:r>
            <a:endParaRPr lang="en-GB" sz="1400" dirty="0"/>
          </a:p>
          <a:p>
            <a:pPr algn="l"/>
            <a:r>
              <a:rPr lang="en-GB" sz="1600" b="1" dirty="0" smtClean="0">
                <a:solidFill>
                  <a:srgbClr val="595959"/>
                </a:solidFill>
              </a:rPr>
              <a:t/>
            </a:r>
            <a:r>
              <a:rPr lang="en-GB" sz="1600" b="1" dirty="0" smtClean="0">
                <a:solidFill>
                  <a:srgbClr val="162d41"/>
                </a:solidFill>
              </a:rPr>
              <a:t>Y. Wakisaka, B. Hu, D. Kido, M. H. Al Rashid, W. Chen, K. Dong, T. Wada, B. Bharate, Q. Yuan, S. Mukai, Y. Takeichi, S. Takakusagi and K. Asakura</a:t>
            </a:r>
            <a:endParaRPr lang="en-GB" sz="1400" dirty="0"/>
          </a:p>
        </p:txBody>
      </p:sp>
      <p:sp>
        <p:nvSpPr>
          <p:cNvPr id="3" name="Journal Reference"/>
          <p:cNvSpPr>
            <a:spLocks noGrp="1"/>
          </p:cNvSpPr>
          <p:nvPr>
            <p:ph type="subTitle" idx="1"/>
          </p:nvPr>
        </p:nvSpPr>
        <p:spPr>
          <a:xfrm>
            <a:off x="714348" y="2071678"/>
            <a:ext cx="7858180" cy="625624"/>
          </a:xfrm>
        </p:spPr>
        <p:txBody>
          <a:bodyPr>
            <a:normAutofit/>
          </a:bodyPr>
          <a:lstStyle/>
          <a:p>
            <a:pPr algn="l"/>
            <a:r>
              <a:rPr lang="en-GB" sz="1600" b="1" dirty="0" smtClean="0">
                <a:solidFill>
                  <a:srgbClr val="990000"/>
                </a:solidFill>
              </a:rPr>
              <a:t/>
            </a:r>
            <a:r>
              <a:rPr lang="en-GB" sz="1600" b="1" dirty="0" smtClean="0">
                <a:solidFill>
                  <a:srgbClr val="162d41"/>
                </a:solidFill>
              </a:rPr>
              <a:t>Volume 27</a:t>
            </a:r>
            <a:r>
              <a:rPr lang="en-GB" sz="1600" dirty="0" smtClean="0">
                <a:solidFill>
                  <a:srgbClr val="595959"/>
                </a:solidFill>
              </a:rPr>
              <a:t> | </a:t>
            </a:r>
            <a:r>
              <a:rPr lang="en-GB" sz="1600" b="1" dirty="0" smtClean="0">
                <a:solidFill>
                  <a:srgbClr val="162d41"/>
                </a:solidFill>
              </a:rPr>
              <a:t>Part 6</a:t>
            </a:r>
            <a:r>
              <a:rPr lang="en-GB" sz="1600" dirty="0" smtClean="0">
                <a:solidFill>
                  <a:srgbClr val="595959"/>
                </a:solidFill>
              </a:rPr>
              <a:t> | </a:t>
            </a:r>
            <a:r>
              <a:rPr lang="en-GB" sz="1600" dirty="0" smtClean="0">
                <a:solidFill>
                  <a:srgbClr val="162d41"/>
                </a:solidFill>
              </a:rPr>
              <a:t>Novemeber 2020</a:t>
            </a:r>
            <a:r>
              <a:rPr lang="en-GB" sz="1600" dirty="0" smtClean="0">
                <a:solidFill>
                  <a:srgbClr val="595959"/>
                </a:solidFill>
              </a:rPr>
              <a:t> | </a:t>
            </a:r>
            <a:r>
              <a:rPr lang="en-GB" sz="1600" dirty="0" smtClean="0">
                <a:solidFill>
                  <a:srgbClr val="162d41"/>
                </a:solidFill>
              </a:rPr>
              <a:t>Pages 1618–1625</a:t>
            </a:r>
            <a:r>
              <a:rPr lang="en-GB" sz="1600" dirty="0" smtClean="0">
                <a:solidFill>
                  <a:srgbClr val="595959"/>
                </a:solidFill>
              </a:rPr>
              <a:t> | </a:t>
            </a:r>
            <a:r>
              <a:rPr lang="en-GB" sz="1600" dirty="0" smtClean="0">
                <a:solidFill>
                  <a:srgbClr val="162d41"/>
                </a:solidFill>
              </a:rPr>
              <a:t>10.1107/S1600577520011170</a:t>
            </a:r>
            <a:endParaRPr lang="en-GB" sz="1600" dirty="0">
              <a:solidFill>
                <a:srgbClr val="FF0000"/>
              </a:solidFill>
            </a:endParaRPr>
          </a:p>
        </p:txBody>
      </p:sp>
      <p:pic>
        <p:nvPicPr>
          <p:cNvPr id="4" name="Journal Logo" descr="IUCrlogo.png"/>
          <p:cNvPicPr>
            <a:picLocks noChangeAspect="1"/>
          </p:cNvPicPr>
          <p:nvPr/>
        </p:nvPicPr>
        <p:blipFill>
          <a:blip r:embed="rId3" cstate="print"/>
          <a:stretch>
            <a:fillRect/>
          </a:stretch>
        </p:blipFill>
        <p:spPr>
          <a:xfrm>
            <a:off x="785786" y="714356"/>
            <a:ext cx="3832002" cy="114300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TotalTime>
  <Words>9</Words>
  <Application>Microsoft Office PowerPoint</Application>
  <PresentationFormat>On-screen Show (4:3)</PresentationFormat>
  <Paragraphs>5</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Figure title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Figure title</dc:title>
  <dc:creator>simon</dc:creator>
  <cp:lastModifiedBy>simon</cp:lastModifiedBy>
  <cp:revision>6</cp:revision>
  <dcterms:created xsi:type="dcterms:W3CDTF">2014-12-05T16:09:44Z</dcterms:created>
  <dcterms:modified xsi:type="dcterms:W3CDTF">2014-12-09T11:44:25Z</dcterms:modified>
</cp:coreProperties>
</file>